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23"/>
  </p:notesMasterIdLst>
  <p:sldIdLst>
    <p:sldId id="263" r:id="rId7"/>
    <p:sldId id="269" r:id="rId8"/>
    <p:sldId id="270" r:id="rId9"/>
    <p:sldId id="271" r:id="rId10"/>
    <p:sldId id="272" r:id="rId11"/>
    <p:sldId id="284" r:id="rId12"/>
    <p:sldId id="277" r:id="rId13"/>
    <p:sldId id="289" r:id="rId14"/>
    <p:sldId id="268" r:id="rId15"/>
    <p:sldId id="281" r:id="rId16"/>
    <p:sldId id="279" r:id="rId17"/>
    <p:sldId id="286" r:id="rId18"/>
    <p:sldId id="285" r:id="rId19"/>
    <p:sldId id="282" r:id="rId20"/>
    <p:sldId id="287" r:id="rId21"/>
    <p:sldId id="26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Parma" initials="LP" lastIdx="1" clrIdx="0">
    <p:extLst>
      <p:ext uri="{19B8F6BF-5375-455C-9EA6-DF929625EA0E}">
        <p15:presenceInfo xmlns:p15="http://schemas.microsoft.com/office/powerpoint/2012/main" userId="Luca Par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24" autoAdjust="0"/>
    <p:restoredTop sz="83415" autoAdjust="0"/>
  </p:normalViewPr>
  <p:slideViewPr>
    <p:cSldViewPr showGuides="1">
      <p:cViewPr varScale="1">
        <p:scale>
          <a:sx n="73" d="100"/>
          <a:sy n="73" d="100"/>
        </p:scale>
        <p:origin x="1949"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41D9BC-81D6-43C0-AEB7-373C405FF65D}" type="datetimeFigureOut">
              <a:rPr lang="it-IT" smtClean="0"/>
              <a:t>11/12/2019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8EB37-526A-4CBA-925F-A225B35652A9}" type="slidenum">
              <a:rPr lang="it-IT" smtClean="0"/>
              <a:t>‹N›</a:t>
            </a:fld>
            <a:endParaRPr lang="it-IT"/>
          </a:p>
        </p:txBody>
      </p:sp>
    </p:spTree>
    <p:extLst>
      <p:ext uri="{BB962C8B-B14F-4D97-AF65-F5344CB8AC3E}">
        <p14:creationId xmlns:p14="http://schemas.microsoft.com/office/powerpoint/2010/main" val="163710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2</a:t>
            </a:fld>
            <a:endParaRPr lang="it-IT"/>
          </a:p>
        </p:txBody>
      </p:sp>
    </p:spTree>
    <p:extLst>
      <p:ext uri="{BB962C8B-B14F-4D97-AF65-F5344CB8AC3E}">
        <p14:creationId xmlns:p14="http://schemas.microsoft.com/office/powerpoint/2010/main" val="193415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3</a:t>
            </a:fld>
            <a:endParaRPr lang="it-IT"/>
          </a:p>
        </p:txBody>
      </p:sp>
    </p:spTree>
    <p:extLst>
      <p:ext uri="{BB962C8B-B14F-4D97-AF65-F5344CB8AC3E}">
        <p14:creationId xmlns:p14="http://schemas.microsoft.com/office/powerpoint/2010/main" val="282545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5</a:t>
            </a:fld>
            <a:endParaRPr lang="it-IT"/>
          </a:p>
        </p:txBody>
      </p:sp>
    </p:spTree>
    <p:extLst>
      <p:ext uri="{BB962C8B-B14F-4D97-AF65-F5344CB8AC3E}">
        <p14:creationId xmlns:p14="http://schemas.microsoft.com/office/powerpoint/2010/main" val="359330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6</a:t>
            </a:fld>
            <a:endParaRPr lang="it-IT"/>
          </a:p>
        </p:txBody>
      </p:sp>
    </p:spTree>
    <p:extLst>
      <p:ext uri="{BB962C8B-B14F-4D97-AF65-F5344CB8AC3E}">
        <p14:creationId xmlns:p14="http://schemas.microsoft.com/office/powerpoint/2010/main" val="198285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7</a:t>
            </a:fld>
            <a:endParaRPr lang="it-IT"/>
          </a:p>
        </p:txBody>
      </p:sp>
    </p:spTree>
    <p:extLst>
      <p:ext uri="{BB962C8B-B14F-4D97-AF65-F5344CB8AC3E}">
        <p14:creationId xmlns:p14="http://schemas.microsoft.com/office/powerpoint/2010/main" val="396643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DE8EB37-526A-4CBA-925F-A225B35652A9}" type="slidenum">
              <a:rPr lang="it-IT" smtClean="0"/>
              <a:t>9</a:t>
            </a:fld>
            <a:endParaRPr lang="it-IT"/>
          </a:p>
        </p:txBody>
      </p:sp>
    </p:spTree>
    <p:extLst>
      <p:ext uri="{BB962C8B-B14F-4D97-AF65-F5344CB8AC3E}">
        <p14:creationId xmlns:p14="http://schemas.microsoft.com/office/powerpoint/2010/main" val="419932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smtClean="0"/>
              <a:t>Fare clic per inserire </a:t>
            </a:r>
          </a:p>
          <a:p>
            <a:pPr lvl="0"/>
            <a:r>
              <a:rPr lang="it-IT" dirty="0" smtClean="0"/>
              <a:t>il titolo della presentazione</a:t>
            </a:r>
            <a:endParaRPr lang="it-IT" dirty="0"/>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smtClean="0"/>
              <a:t>Nome Cognome</a:t>
            </a:r>
            <a:endParaRPr lang="it-IT" dirty="0"/>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smtClean="0"/>
              <a:t>Dipartimento/Struttura </a:t>
            </a:r>
            <a:r>
              <a:rPr lang="it-IT" dirty="0" err="1" smtClean="0"/>
              <a:t>xxxxxx</a:t>
            </a:r>
            <a:r>
              <a:rPr lang="it-IT" dirty="0" smtClean="0"/>
              <a:t> </a:t>
            </a:r>
            <a:r>
              <a:rPr lang="it-IT" dirty="0" err="1" smtClean="0"/>
              <a:t>xxxxxxxxxxxx</a:t>
            </a:r>
            <a:r>
              <a:rPr lang="it-IT" dirty="0" smtClean="0"/>
              <a:t> </a:t>
            </a:r>
            <a:r>
              <a:rPr lang="it-IT" dirty="0" err="1" smtClean="0"/>
              <a:t>xxxxxxxx</a:t>
            </a:r>
            <a:r>
              <a:rPr lang="it-IT" dirty="0" smtClean="0"/>
              <a:t> </a:t>
            </a:r>
            <a:r>
              <a:rPr lang="it-IT" dirty="0" err="1" smtClean="0"/>
              <a:t>xxxxx</a:t>
            </a:r>
            <a:r>
              <a:rPr lang="it-IT" dirty="0" smtClean="0"/>
              <a:t> </a:t>
            </a:r>
            <a:r>
              <a:rPr lang="it-IT" dirty="0" err="1" smtClean="0"/>
              <a:t>xxxxxxxxxxxxxxxxxxx</a:t>
            </a:r>
            <a:r>
              <a:rPr lang="it-IT" dirty="0" smtClean="0"/>
              <a:t> </a:t>
            </a:r>
            <a:r>
              <a:rPr lang="it-IT" dirty="0" err="1" smtClean="0"/>
              <a:t>xxxxx</a:t>
            </a:r>
            <a:endParaRPr lang="it-IT" dirty="0"/>
          </a:p>
        </p:txBody>
      </p:sp>
    </p:spTree>
    <p:extLst>
      <p:ext uri="{BB962C8B-B14F-4D97-AF65-F5344CB8AC3E}">
        <p14:creationId xmlns:p14="http://schemas.microsoft.com/office/powerpoint/2010/main" val="25667256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smtClean="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smtClean="0"/>
              <a:t>Fare clic per modificare il punto elenco uno</a:t>
            </a:r>
          </a:p>
          <a:p>
            <a:pPr lvl="1"/>
            <a:r>
              <a:rPr lang="it-IT" dirty="0" smtClean="0"/>
              <a:t>Fare clic per modificare il punto elenco due</a:t>
            </a:r>
          </a:p>
          <a:p>
            <a:pPr lvl="1"/>
            <a:r>
              <a:rPr lang="it-IT" dirty="0" smtClean="0"/>
              <a:t>Fare clic per modificare il punto elenco tre</a:t>
            </a:r>
          </a:p>
          <a:p>
            <a:pPr lvl="1"/>
            <a:r>
              <a:rPr lang="it-IT" dirty="0" smtClean="0"/>
              <a:t>Fare clic per modificare il punto elenco quattro</a:t>
            </a:r>
            <a:endParaRPr lang="it-IT" dirty="0"/>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smtClean="0"/>
              <a:t>Fare clic per modificare il titolo della diapositiva</a:t>
            </a:r>
          </a:p>
        </p:txBody>
      </p:sp>
    </p:spTree>
    <p:extLst>
      <p:ext uri="{BB962C8B-B14F-4D97-AF65-F5344CB8AC3E}">
        <p14:creationId xmlns:p14="http://schemas.microsoft.com/office/powerpoint/2010/main" val="3043853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smtClean="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smtClean="0"/>
              <a:t>Fare clic per modificare il testo</a:t>
            </a:r>
          </a:p>
        </p:txBody>
      </p:sp>
    </p:spTree>
    <p:extLst>
      <p:ext uri="{BB962C8B-B14F-4D97-AF65-F5344CB8AC3E}">
        <p14:creationId xmlns:p14="http://schemas.microsoft.com/office/powerpoint/2010/main" val="34181576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smtClean="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smtClean="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smtClean="0"/>
              <a:t>Fare clic per modificare il titolo della diapositiva</a:t>
            </a:r>
          </a:p>
        </p:txBody>
      </p:sp>
    </p:spTree>
    <p:extLst>
      <p:ext uri="{BB962C8B-B14F-4D97-AF65-F5344CB8AC3E}">
        <p14:creationId xmlns:p14="http://schemas.microsoft.com/office/powerpoint/2010/main" val="5558334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smtClean="0"/>
              <a:t>Fare clic sull’icona per inserire un’immagine</a:t>
            </a:r>
            <a:endParaRPr lang="it-IT" dirty="0"/>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smtClean="0"/>
              <a:t>Fare clic per modificare il titolo della diapositiva</a:t>
            </a:r>
          </a:p>
        </p:txBody>
      </p:sp>
    </p:spTree>
    <p:extLst>
      <p:ext uri="{BB962C8B-B14F-4D97-AF65-F5344CB8AC3E}">
        <p14:creationId xmlns:p14="http://schemas.microsoft.com/office/powerpoint/2010/main" val="39702583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6028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smtClean="0"/>
              <a:t>Nome Cognome</a:t>
            </a:r>
            <a:endParaRPr lang="it-IT" dirty="0"/>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smtClean="0"/>
              <a:t>Struttura</a:t>
            </a:r>
            <a:endParaRPr lang="it-IT" dirty="0"/>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smtClean="0"/>
              <a:t>nome.cognome@unibo.it</a:t>
            </a:r>
          </a:p>
          <a:p>
            <a:pPr lvl="0"/>
            <a:r>
              <a:rPr lang="it-IT" dirty="0" smtClean="0"/>
              <a:t>051 20 99982</a:t>
            </a:r>
            <a:endParaRPr lang="it-IT" dirty="0"/>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1.ti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8"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3"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5886" y="620688"/>
            <a:ext cx="2052228" cy="2052228"/>
          </a:xfrm>
          <a:prstGeom prst="rect">
            <a:avLst/>
          </a:prstGeom>
        </p:spPr>
      </p:pic>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smtClean="0">
                <a:solidFill>
                  <a:schemeClr val="bg1"/>
                </a:solidFill>
              </a:rPr>
              <a:t>www.unibo.it</a:t>
            </a:r>
            <a:endParaRPr lang="it-IT" sz="1600" dirty="0">
              <a:solidFill>
                <a:schemeClr val="bg1"/>
              </a:solidFill>
            </a:endParaRPr>
          </a:p>
        </p:txBody>
      </p:sp>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24.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pPr algn="ctr"/>
            <a:r>
              <a:rPr lang="en-US" dirty="0"/>
              <a:t>Principles and perspectives of fish culture in urban aquaponics</a:t>
            </a:r>
            <a:endParaRPr lang="it-IT" dirty="0"/>
          </a:p>
        </p:txBody>
      </p:sp>
      <p:sp>
        <p:nvSpPr>
          <p:cNvPr id="3" name="Segnaposto testo 2"/>
          <p:cNvSpPr>
            <a:spLocks noGrp="1"/>
          </p:cNvSpPr>
          <p:nvPr>
            <p:ph type="body" sz="quarter" idx="11"/>
          </p:nvPr>
        </p:nvSpPr>
        <p:spPr/>
        <p:txBody>
          <a:bodyPr/>
          <a:lstStyle/>
          <a:p>
            <a:r>
              <a:rPr lang="it-IT" dirty="0" smtClean="0"/>
              <a:t>Luca Parma</a:t>
            </a:r>
            <a:endParaRPr lang="it-IT" dirty="0"/>
          </a:p>
        </p:txBody>
      </p:sp>
      <p:sp>
        <p:nvSpPr>
          <p:cNvPr id="4" name="Segnaposto testo 3"/>
          <p:cNvSpPr>
            <a:spLocks noGrp="1"/>
          </p:cNvSpPr>
          <p:nvPr>
            <p:ph type="body" sz="quarter" idx="12"/>
          </p:nvPr>
        </p:nvSpPr>
        <p:spPr/>
        <p:txBody>
          <a:bodyPr/>
          <a:lstStyle/>
          <a:p>
            <a:r>
              <a:rPr lang="it-IT" dirty="0" err="1" smtClean="0"/>
              <a:t>Department</a:t>
            </a:r>
            <a:r>
              <a:rPr lang="it-IT" dirty="0" smtClean="0"/>
              <a:t> of </a:t>
            </a:r>
            <a:r>
              <a:rPr lang="it-IT" dirty="0" err="1" smtClean="0"/>
              <a:t>Veterinary</a:t>
            </a:r>
            <a:r>
              <a:rPr lang="it-IT" dirty="0" smtClean="0"/>
              <a:t> </a:t>
            </a:r>
            <a:r>
              <a:rPr lang="it-IT" dirty="0" err="1" smtClean="0"/>
              <a:t>Medical</a:t>
            </a:r>
            <a:r>
              <a:rPr lang="it-IT" dirty="0" smtClean="0"/>
              <a:t> </a:t>
            </a:r>
            <a:r>
              <a:rPr lang="it-IT" dirty="0" err="1" smtClean="0"/>
              <a:t>Sciences</a:t>
            </a:r>
            <a:r>
              <a:rPr lang="it-IT" dirty="0" smtClean="0"/>
              <a:t> – </a:t>
            </a:r>
            <a:r>
              <a:rPr lang="it-IT" dirty="0" err="1" smtClean="0"/>
              <a:t>University</a:t>
            </a:r>
            <a:r>
              <a:rPr lang="it-IT" dirty="0" smtClean="0"/>
              <a:t> of Bologna</a:t>
            </a:r>
            <a:endParaRPr lang="it-IT"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365104"/>
            <a:ext cx="1842802" cy="1842802"/>
          </a:xfrm>
          <a:prstGeom prst="rect">
            <a:avLst/>
          </a:prstGeom>
          <a:solidFill>
            <a:schemeClr val="bg1"/>
          </a:solidFill>
        </p:spPr>
      </p:pic>
    </p:spTree>
    <p:extLst>
      <p:ext uri="{BB962C8B-B14F-4D97-AF65-F5344CB8AC3E}">
        <p14:creationId xmlns:p14="http://schemas.microsoft.com/office/powerpoint/2010/main" val="3085230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75048" y="100140"/>
            <a:ext cx="8568952" cy="1143000"/>
          </a:xfrm>
        </p:spPr>
        <p:txBody>
          <a:bodyPr>
            <a:normAutofit/>
          </a:bodyPr>
          <a:lstStyle/>
          <a:p>
            <a:r>
              <a:rPr lang="it-IT" dirty="0" err="1" smtClean="0"/>
              <a:t>Feed</a:t>
            </a:r>
            <a:r>
              <a:rPr lang="it-IT" dirty="0" smtClean="0"/>
              <a:t> for </a:t>
            </a:r>
            <a:r>
              <a:rPr lang="it-IT" dirty="0" err="1" smtClean="0"/>
              <a:t>Aquaponics</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61" y="1013586"/>
            <a:ext cx="1685001" cy="1611740"/>
          </a:xfrm>
          <a:prstGeom prst="rect">
            <a:avLst/>
          </a:prstGeom>
        </p:spPr>
      </p:pic>
      <p:pic>
        <p:nvPicPr>
          <p:cNvPr id="9" name="Segnaposto contenuto 3"/>
          <p:cNvPicPr>
            <a:picLocks noGrp="1" noChangeAspect="1"/>
          </p:cNvPicPr>
          <p:nvPr>
            <p:ph idx="1"/>
          </p:nvPr>
        </p:nvPicPr>
        <p:blipFill>
          <a:blip r:embed="rId3"/>
          <a:stretch>
            <a:fillRect/>
          </a:stretch>
        </p:blipFill>
        <p:spPr>
          <a:xfrm>
            <a:off x="6372200" y="1058945"/>
            <a:ext cx="2504990" cy="1566381"/>
          </a:xfrm>
          <a:prstGeom prst="rect">
            <a:avLst/>
          </a:prstGeom>
        </p:spPr>
      </p:pic>
      <p:sp>
        <p:nvSpPr>
          <p:cNvPr id="10" name="CasellaDiTesto 9"/>
          <p:cNvSpPr txBox="1"/>
          <p:nvPr/>
        </p:nvSpPr>
        <p:spPr>
          <a:xfrm>
            <a:off x="-157883" y="3209974"/>
            <a:ext cx="2592288" cy="461665"/>
          </a:xfrm>
          <a:prstGeom prst="rect">
            <a:avLst/>
          </a:prstGeom>
          <a:noFill/>
        </p:spPr>
        <p:txBody>
          <a:bodyPr wrap="square" rtlCol="0">
            <a:spAutoFit/>
          </a:bodyPr>
          <a:lstStyle/>
          <a:p>
            <a:pPr marL="342900" indent="-342900" algn="ctr">
              <a:buFont typeface="Arial" panose="020B0604020202020204" pitchFamily="34" charset="0"/>
              <a:buChar char="•"/>
            </a:pPr>
            <a:r>
              <a:rPr lang="it-IT" sz="2400" dirty="0" err="1" smtClean="0"/>
              <a:t>Sustainable</a:t>
            </a:r>
            <a:endParaRPr lang="it-IT" sz="2400" dirty="0" smtClean="0"/>
          </a:p>
        </p:txBody>
      </p:sp>
      <p:pic>
        <p:nvPicPr>
          <p:cNvPr id="1026" name="Picture 2" descr="Visualizza immagine di 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243140"/>
            <a:ext cx="2616882" cy="1142705"/>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2915816" y="3209974"/>
            <a:ext cx="2569468" cy="1754326"/>
          </a:xfrm>
          <a:prstGeom prst="rect">
            <a:avLst/>
          </a:prstGeom>
          <a:noFill/>
        </p:spPr>
        <p:txBody>
          <a:bodyPr wrap="square" rtlCol="0">
            <a:spAutoFit/>
          </a:bodyPr>
          <a:lstStyle/>
          <a:p>
            <a:pPr marL="342900" indent="-342900" algn="ctr">
              <a:buFont typeface="Arial" panose="020B0604020202020204" pitchFamily="34" charset="0"/>
              <a:buChar char="•"/>
            </a:pPr>
            <a:r>
              <a:rPr lang="it-IT" sz="2400" dirty="0" err="1" smtClean="0"/>
              <a:t>Optimal</a:t>
            </a:r>
            <a:r>
              <a:rPr lang="it-IT" sz="2400" dirty="0" smtClean="0"/>
              <a:t> </a:t>
            </a:r>
            <a:r>
              <a:rPr lang="it-IT" sz="2400" dirty="0" err="1" smtClean="0"/>
              <a:t>Growth</a:t>
            </a:r>
            <a:r>
              <a:rPr lang="it-IT" sz="2400" dirty="0" smtClean="0"/>
              <a:t> </a:t>
            </a:r>
          </a:p>
          <a:p>
            <a:pPr algn="ctr"/>
            <a:endParaRPr lang="it-IT" sz="2400" dirty="0"/>
          </a:p>
          <a:p>
            <a:pPr marL="342900" indent="-342900">
              <a:buFont typeface="Arial" panose="020B0604020202020204" pitchFamily="34" charset="0"/>
              <a:buChar char="•"/>
            </a:pPr>
            <a:r>
              <a:rPr lang="it-IT" sz="2400" dirty="0" err="1" smtClean="0"/>
              <a:t>Optimal</a:t>
            </a:r>
            <a:r>
              <a:rPr lang="it-IT" sz="2400" dirty="0" smtClean="0"/>
              <a:t> </a:t>
            </a:r>
            <a:r>
              <a:rPr lang="it-IT" sz="2400" dirty="0" err="1" smtClean="0"/>
              <a:t>Health</a:t>
            </a:r>
            <a:r>
              <a:rPr lang="it-IT" sz="2400" dirty="0" smtClean="0"/>
              <a:t> </a:t>
            </a:r>
          </a:p>
          <a:p>
            <a:pPr algn="ctr"/>
            <a:endParaRPr lang="it-IT" dirty="0"/>
          </a:p>
          <a:p>
            <a:pPr algn="ctr"/>
            <a:endParaRPr lang="it-IT" dirty="0"/>
          </a:p>
        </p:txBody>
      </p:sp>
      <p:sp>
        <p:nvSpPr>
          <p:cNvPr id="13" name="CasellaDiTesto 12"/>
          <p:cNvSpPr txBox="1"/>
          <p:nvPr/>
        </p:nvSpPr>
        <p:spPr>
          <a:xfrm>
            <a:off x="6084168" y="3209974"/>
            <a:ext cx="327585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Direct mineral supplementation in </a:t>
            </a:r>
            <a:r>
              <a:rPr lang="en-US" sz="2400" dirty="0" err="1"/>
              <a:t>aquaponic</a:t>
            </a:r>
            <a:r>
              <a:rPr lang="en-US" sz="2400" dirty="0"/>
              <a:t> </a:t>
            </a:r>
            <a:r>
              <a:rPr lang="en-US" sz="2400" dirty="0" smtClean="0"/>
              <a:t>feeds</a:t>
            </a:r>
          </a:p>
          <a:p>
            <a:endParaRPr lang="en-US" sz="2400" dirty="0" smtClean="0"/>
          </a:p>
          <a:p>
            <a:pPr marL="342900" indent="-342900">
              <a:buFont typeface="Arial" panose="020B0604020202020204" pitchFamily="34" charset="0"/>
              <a:buChar char="•"/>
            </a:pPr>
            <a:r>
              <a:rPr lang="en-US" sz="2400" dirty="0" smtClean="0"/>
              <a:t>Feed additives </a:t>
            </a:r>
            <a:r>
              <a:rPr lang="en-US" sz="2400" dirty="0"/>
              <a:t>that make nutrients more bioavailable </a:t>
            </a:r>
            <a:r>
              <a:rPr lang="en-US" sz="2400" dirty="0" smtClean="0"/>
              <a:t>to plant</a:t>
            </a:r>
            <a:endParaRPr lang="en-US" sz="2400" dirty="0"/>
          </a:p>
          <a:p>
            <a:endParaRPr lang="it-IT" sz="2400" dirty="0"/>
          </a:p>
        </p:txBody>
      </p:sp>
      <p:pic>
        <p:nvPicPr>
          <p:cNvPr id="3" name="Immagine 2"/>
          <p:cNvPicPr>
            <a:picLocks noChangeAspect="1"/>
          </p:cNvPicPr>
          <p:nvPr/>
        </p:nvPicPr>
        <p:blipFill>
          <a:blip r:embed="rId5"/>
          <a:stretch>
            <a:fillRect/>
          </a:stretch>
        </p:blipFill>
        <p:spPr>
          <a:xfrm>
            <a:off x="575048" y="4733468"/>
            <a:ext cx="2952750" cy="1943100"/>
          </a:xfrm>
          <a:prstGeom prst="rect">
            <a:avLst/>
          </a:prstGeom>
        </p:spPr>
      </p:pic>
    </p:spTree>
    <p:extLst>
      <p:ext uri="{BB962C8B-B14F-4D97-AF65-F5344CB8AC3E}">
        <p14:creationId xmlns:p14="http://schemas.microsoft.com/office/powerpoint/2010/main" val="307777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712968" cy="1143000"/>
          </a:xfrm>
        </p:spPr>
        <p:txBody>
          <a:bodyPr/>
          <a:lstStyle/>
          <a:p>
            <a:r>
              <a:rPr lang="it-IT" dirty="0" err="1" smtClean="0"/>
              <a:t>Toward</a:t>
            </a:r>
            <a:r>
              <a:rPr lang="it-IT" dirty="0" smtClean="0"/>
              <a:t> </a:t>
            </a:r>
            <a:r>
              <a:rPr lang="it-IT" dirty="0" err="1" smtClean="0"/>
              <a:t>sustainable</a:t>
            </a:r>
            <a:r>
              <a:rPr lang="it-IT" dirty="0" smtClean="0"/>
              <a:t> </a:t>
            </a:r>
            <a:r>
              <a:rPr lang="it-IT" dirty="0" err="1" smtClean="0"/>
              <a:t>feed</a:t>
            </a:r>
            <a:r>
              <a:rPr lang="it-IT" dirty="0" smtClean="0"/>
              <a:t> </a:t>
            </a:r>
            <a:r>
              <a:rPr lang="it-IT" dirty="0" err="1" smtClean="0"/>
              <a:t>formulations</a:t>
            </a:r>
            <a:endParaRPr lang="en-GB" dirty="0"/>
          </a:p>
        </p:txBody>
      </p:sp>
      <p:pic>
        <p:nvPicPr>
          <p:cNvPr id="4" name="Immagine 3">
            <a:extLst>
              <a:ext uri="{FF2B5EF4-FFF2-40B4-BE49-F238E27FC236}">
                <a16:creationId xmlns:a16="http://schemas.microsoft.com/office/drawing/2014/main" id="{316A9845-B565-4AA2-BBEE-F935360FEA50}"/>
              </a:ext>
            </a:extLst>
          </p:cNvPr>
          <p:cNvPicPr>
            <a:picLocks noChangeAspect="1"/>
          </p:cNvPicPr>
          <p:nvPr/>
        </p:nvPicPr>
        <p:blipFill>
          <a:blip r:embed="rId2"/>
          <a:stretch>
            <a:fillRect/>
          </a:stretch>
        </p:blipFill>
        <p:spPr>
          <a:xfrm>
            <a:off x="2624036" y="4794690"/>
            <a:ext cx="3162300" cy="1447800"/>
          </a:xfrm>
          <a:prstGeom prst="rect">
            <a:avLst/>
          </a:prstGeom>
        </p:spPr>
      </p:pic>
      <p:pic>
        <p:nvPicPr>
          <p:cNvPr id="5" name="Immagine 4">
            <a:extLst>
              <a:ext uri="{FF2B5EF4-FFF2-40B4-BE49-F238E27FC236}">
                <a16:creationId xmlns:a16="http://schemas.microsoft.com/office/drawing/2014/main" id="{06C031A3-DDD2-479E-9C33-1DEE531C6D73}"/>
              </a:ext>
            </a:extLst>
          </p:cNvPr>
          <p:cNvPicPr>
            <a:picLocks noChangeAspect="1"/>
          </p:cNvPicPr>
          <p:nvPr/>
        </p:nvPicPr>
        <p:blipFill>
          <a:blip r:embed="rId3"/>
          <a:stretch>
            <a:fillRect/>
          </a:stretch>
        </p:blipFill>
        <p:spPr>
          <a:xfrm>
            <a:off x="285065" y="3368598"/>
            <a:ext cx="2030534" cy="1576650"/>
          </a:xfrm>
          <a:prstGeom prst="rect">
            <a:avLst/>
          </a:prstGeom>
        </p:spPr>
      </p:pic>
      <p:pic>
        <p:nvPicPr>
          <p:cNvPr id="6" name="Immagine 5">
            <a:extLst>
              <a:ext uri="{FF2B5EF4-FFF2-40B4-BE49-F238E27FC236}">
                <a16:creationId xmlns:a16="http://schemas.microsoft.com/office/drawing/2014/main" id="{9BA4AE39-B2B6-47D8-BF80-336729BF1C23}"/>
              </a:ext>
            </a:extLst>
          </p:cNvPr>
          <p:cNvPicPr>
            <a:picLocks noChangeAspect="1"/>
          </p:cNvPicPr>
          <p:nvPr/>
        </p:nvPicPr>
        <p:blipFill>
          <a:blip r:embed="rId4"/>
          <a:stretch>
            <a:fillRect/>
          </a:stretch>
        </p:blipFill>
        <p:spPr>
          <a:xfrm>
            <a:off x="3198182" y="3372237"/>
            <a:ext cx="2194399" cy="1460273"/>
          </a:xfrm>
          <a:prstGeom prst="rect">
            <a:avLst/>
          </a:prstGeom>
        </p:spPr>
      </p:pic>
      <p:pic>
        <p:nvPicPr>
          <p:cNvPr id="7" name="Immagine 6">
            <a:extLst>
              <a:ext uri="{FF2B5EF4-FFF2-40B4-BE49-F238E27FC236}">
                <a16:creationId xmlns:a16="http://schemas.microsoft.com/office/drawing/2014/main" id="{04719686-E9FE-49F1-AE44-E4E53FFE592C}"/>
              </a:ext>
            </a:extLst>
          </p:cNvPr>
          <p:cNvPicPr>
            <a:picLocks noChangeAspect="1"/>
          </p:cNvPicPr>
          <p:nvPr/>
        </p:nvPicPr>
        <p:blipFill>
          <a:blip r:embed="rId5"/>
          <a:stretch>
            <a:fillRect/>
          </a:stretch>
        </p:blipFill>
        <p:spPr>
          <a:xfrm>
            <a:off x="6663447" y="3405133"/>
            <a:ext cx="1591555" cy="1285977"/>
          </a:xfrm>
          <a:prstGeom prst="rect">
            <a:avLst/>
          </a:prstGeom>
        </p:spPr>
      </p:pic>
      <p:pic>
        <p:nvPicPr>
          <p:cNvPr id="3" name="Immagine 2"/>
          <p:cNvPicPr>
            <a:picLocks noChangeAspect="1"/>
          </p:cNvPicPr>
          <p:nvPr/>
        </p:nvPicPr>
        <p:blipFill>
          <a:blip r:embed="rId6"/>
          <a:stretch>
            <a:fillRect/>
          </a:stretch>
        </p:blipFill>
        <p:spPr>
          <a:xfrm>
            <a:off x="3191078" y="1401756"/>
            <a:ext cx="1956986" cy="969348"/>
          </a:xfrm>
          <a:prstGeom prst="rect">
            <a:avLst/>
          </a:prstGeom>
        </p:spPr>
      </p:pic>
      <p:sp>
        <p:nvSpPr>
          <p:cNvPr id="8" name="Rettangolo 7"/>
          <p:cNvSpPr/>
          <p:nvPr/>
        </p:nvSpPr>
        <p:spPr>
          <a:xfrm>
            <a:off x="7668344" y="1563265"/>
            <a:ext cx="1120820" cy="646331"/>
          </a:xfrm>
          <a:prstGeom prst="rect">
            <a:avLst/>
          </a:prstGeom>
        </p:spPr>
        <p:txBody>
          <a:bodyPr wrap="none">
            <a:spAutoFit/>
          </a:bodyPr>
          <a:lstStyle/>
          <a:p>
            <a:r>
              <a:rPr lang="it-IT" sz="3600" dirty="0" smtClean="0"/>
              <a:t>2050</a:t>
            </a:r>
            <a:endParaRPr lang="en-GB" sz="3600" dirty="0"/>
          </a:p>
        </p:txBody>
      </p:sp>
      <p:pic>
        <p:nvPicPr>
          <p:cNvPr id="10" name="Immagine 9"/>
          <p:cNvPicPr>
            <a:picLocks noChangeAspect="1"/>
          </p:cNvPicPr>
          <p:nvPr/>
        </p:nvPicPr>
        <p:blipFill>
          <a:blip r:embed="rId7"/>
          <a:stretch>
            <a:fillRect/>
          </a:stretch>
        </p:blipFill>
        <p:spPr>
          <a:xfrm>
            <a:off x="5622304" y="1085087"/>
            <a:ext cx="1571799" cy="1571799"/>
          </a:xfrm>
          <a:prstGeom prst="rect">
            <a:avLst/>
          </a:prstGeom>
        </p:spPr>
      </p:pic>
      <p:sp>
        <p:nvSpPr>
          <p:cNvPr id="11" name="Rettangolo 10"/>
          <p:cNvSpPr/>
          <p:nvPr/>
        </p:nvSpPr>
        <p:spPr>
          <a:xfrm>
            <a:off x="179512" y="1545761"/>
            <a:ext cx="1120820" cy="646331"/>
          </a:xfrm>
          <a:prstGeom prst="rect">
            <a:avLst/>
          </a:prstGeom>
        </p:spPr>
        <p:txBody>
          <a:bodyPr wrap="none">
            <a:spAutoFit/>
          </a:bodyPr>
          <a:lstStyle/>
          <a:p>
            <a:r>
              <a:rPr lang="en-GB" sz="3600" dirty="0" smtClean="0"/>
              <a:t>2000</a:t>
            </a:r>
            <a:endParaRPr lang="en-GB" sz="3600" dirty="0"/>
          </a:p>
        </p:txBody>
      </p:sp>
      <p:pic>
        <p:nvPicPr>
          <p:cNvPr id="12" name="Immagine 11"/>
          <p:cNvPicPr>
            <a:picLocks noChangeAspect="1"/>
          </p:cNvPicPr>
          <p:nvPr/>
        </p:nvPicPr>
        <p:blipFill>
          <a:blip r:embed="rId7"/>
          <a:stretch>
            <a:fillRect/>
          </a:stretch>
        </p:blipFill>
        <p:spPr>
          <a:xfrm>
            <a:off x="1553853" y="1052736"/>
            <a:ext cx="1571799" cy="1571799"/>
          </a:xfrm>
          <a:prstGeom prst="rect">
            <a:avLst/>
          </a:prstGeom>
        </p:spPr>
      </p:pic>
      <p:sp>
        <p:nvSpPr>
          <p:cNvPr id="13" name="CasellaDiTesto 12"/>
          <p:cNvSpPr txBox="1"/>
          <p:nvPr/>
        </p:nvSpPr>
        <p:spPr>
          <a:xfrm>
            <a:off x="179512" y="2658633"/>
            <a:ext cx="2088232" cy="646331"/>
          </a:xfrm>
          <a:prstGeom prst="rect">
            <a:avLst/>
          </a:prstGeom>
          <a:noFill/>
        </p:spPr>
        <p:txBody>
          <a:bodyPr wrap="square" rtlCol="0">
            <a:spAutoFit/>
          </a:bodyPr>
          <a:lstStyle/>
          <a:p>
            <a:r>
              <a:rPr lang="it-IT" dirty="0" err="1" smtClean="0"/>
              <a:t>Fish</a:t>
            </a:r>
            <a:r>
              <a:rPr lang="it-IT" dirty="0" smtClean="0"/>
              <a:t> </a:t>
            </a:r>
            <a:r>
              <a:rPr lang="it-IT" dirty="0" err="1" smtClean="0"/>
              <a:t>meal</a:t>
            </a:r>
            <a:r>
              <a:rPr lang="it-IT" dirty="0" smtClean="0"/>
              <a:t>/marine </a:t>
            </a:r>
            <a:r>
              <a:rPr lang="it-IT" dirty="0" err="1" smtClean="0"/>
              <a:t>based</a:t>
            </a:r>
            <a:r>
              <a:rPr lang="it-IT" dirty="0" smtClean="0"/>
              <a:t> </a:t>
            </a:r>
            <a:r>
              <a:rPr lang="it-IT" dirty="0" err="1" smtClean="0"/>
              <a:t>diet</a:t>
            </a:r>
            <a:endParaRPr lang="it-IT" dirty="0"/>
          </a:p>
        </p:txBody>
      </p:sp>
      <p:sp>
        <p:nvSpPr>
          <p:cNvPr id="14" name="CasellaDiTesto 13"/>
          <p:cNvSpPr txBox="1"/>
          <p:nvPr/>
        </p:nvSpPr>
        <p:spPr>
          <a:xfrm>
            <a:off x="6264696" y="2758802"/>
            <a:ext cx="2879304" cy="646331"/>
          </a:xfrm>
          <a:prstGeom prst="rect">
            <a:avLst/>
          </a:prstGeom>
          <a:noFill/>
        </p:spPr>
        <p:txBody>
          <a:bodyPr wrap="square" rtlCol="0">
            <a:spAutoFit/>
          </a:bodyPr>
          <a:lstStyle/>
          <a:p>
            <a:r>
              <a:rPr lang="it-IT" dirty="0" err="1" smtClean="0"/>
              <a:t>Circular</a:t>
            </a:r>
            <a:r>
              <a:rPr lang="it-IT" dirty="0" smtClean="0"/>
              <a:t> </a:t>
            </a:r>
            <a:r>
              <a:rPr lang="it-IT" dirty="0" err="1" smtClean="0"/>
              <a:t>feed</a:t>
            </a:r>
            <a:endParaRPr lang="it-IT" dirty="0" smtClean="0"/>
          </a:p>
          <a:p>
            <a:r>
              <a:rPr lang="it-IT" dirty="0" err="1" smtClean="0"/>
              <a:t>Bacteria</a:t>
            </a:r>
            <a:r>
              <a:rPr lang="it-IT" dirty="0" smtClean="0"/>
              <a:t>, </a:t>
            </a:r>
            <a:r>
              <a:rPr lang="it-IT" dirty="0" err="1" smtClean="0"/>
              <a:t>yeast</a:t>
            </a:r>
            <a:r>
              <a:rPr lang="it-IT" dirty="0" smtClean="0"/>
              <a:t>, </a:t>
            </a:r>
            <a:r>
              <a:rPr lang="it-IT" dirty="0" err="1" smtClean="0"/>
              <a:t>insect</a:t>
            </a:r>
            <a:r>
              <a:rPr lang="it-IT" dirty="0" smtClean="0"/>
              <a:t>, </a:t>
            </a:r>
            <a:r>
              <a:rPr lang="it-IT" dirty="0" err="1" smtClean="0"/>
              <a:t>algae</a:t>
            </a:r>
            <a:r>
              <a:rPr lang="it-IT" dirty="0" smtClean="0"/>
              <a:t> </a:t>
            </a:r>
            <a:endParaRPr lang="it-IT" dirty="0"/>
          </a:p>
        </p:txBody>
      </p:sp>
      <p:sp>
        <p:nvSpPr>
          <p:cNvPr id="15" name="CasellaDiTesto 14"/>
          <p:cNvSpPr txBox="1"/>
          <p:nvPr/>
        </p:nvSpPr>
        <p:spPr>
          <a:xfrm>
            <a:off x="3241697" y="2802513"/>
            <a:ext cx="2088232" cy="369332"/>
          </a:xfrm>
          <a:prstGeom prst="rect">
            <a:avLst/>
          </a:prstGeom>
          <a:noFill/>
        </p:spPr>
        <p:txBody>
          <a:bodyPr wrap="square" rtlCol="0">
            <a:spAutoFit/>
          </a:bodyPr>
          <a:lstStyle/>
          <a:p>
            <a:pPr algn="ctr"/>
            <a:r>
              <a:rPr lang="it-IT" dirty="0" err="1" smtClean="0"/>
              <a:t>Plant</a:t>
            </a:r>
            <a:r>
              <a:rPr lang="it-IT" dirty="0"/>
              <a:t> </a:t>
            </a:r>
            <a:r>
              <a:rPr lang="it-IT" dirty="0" err="1" smtClean="0"/>
              <a:t>based</a:t>
            </a:r>
            <a:r>
              <a:rPr lang="it-IT" dirty="0" smtClean="0"/>
              <a:t> </a:t>
            </a:r>
            <a:r>
              <a:rPr lang="it-IT" dirty="0" err="1" smtClean="0"/>
              <a:t>diet</a:t>
            </a:r>
            <a:endParaRPr lang="it-IT" dirty="0"/>
          </a:p>
        </p:txBody>
      </p:sp>
    </p:spTree>
    <p:extLst>
      <p:ext uri="{BB962C8B-B14F-4D97-AF65-F5344CB8AC3E}">
        <p14:creationId xmlns:p14="http://schemas.microsoft.com/office/powerpoint/2010/main" val="1573524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08520" y="1704504"/>
            <a:ext cx="4641235" cy="3260184"/>
          </a:xfrm>
          <a:prstGeom prst="rect">
            <a:avLst/>
          </a:prstGeom>
        </p:spPr>
      </p:pic>
      <p:sp>
        <p:nvSpPr>
          <p:cNvPr id="7" name="CasellaDiTesto 6"/>
          <p:cNvSpPr txBox="1"/>
          <p:nvPr/>
        </p:nvSpPr>
        <p:spPr>
          <a:xfrm>
            <a:off x="467544" y="260648"/>
            <a:ext cx="8424936" cy="584775"/>
          </a:xfrm>
          <a:prstGeom prst="rect">
            <a:avLst/>
          </a:prstGeom>
          <a:noFill/>
        </p:spPr>
        <p:txBody>
          <a:bodyPr wrap="square" rtlCol="0">
            <a:spAutoFit/>
          </a:bodyPr>
          <a:lstStyle/>
          <a:p>
            <a:pPr algn="ctr"/>
            <a:r>
              <a:rPr lang="it-IT" sz="3200" dirty="0" err="1" smtClean="0"/>
              <a:t>Coupled</a:t>
            </a:r>
            <a:r>
              <a:rPr lang="it-IT" sz="3200" dirty="0" smtClean="0"/>
              <a:t> </a:t>
            </a:r>
            <a:r>
              <a:rPr lang="it-IT" sz="3200" i="1" dirty="0" smtClean="0"/>
              <a:t>vs</a:t>
            </a:r>
            <a:r>
              <a:rPr lang="it-IT" sz="3200" dirty="0" smtClean="0"/>
              <a:t> </a:t>
            </a:r>
            <a:r>
              <a:rPr lang="it-IT" sz="3200" dirty="0" err="1" smtClean="0"/>
              <a:t>Decoupled</a:t>
            </a:r>
            <a:r>
              <a:rPr lang="it-IT" sz="3200" dirty="0" smtClean="0"/>
              <a:t> </a:t>
            </a:r>
            <a:r>
              <a:rPr lang="it-IT" sz="3200" dirty="0" err="1" smtClean="0"/>
              <a:t>Aquaponics</a:t>
            </a:r>
            <a:endParaRPr lang="it-IT" sz="3200" dirty="0"/>
          </a:p>
        </p:txBody>
      </p:sp>
      <p:pic>
        <p:nvPicPr>
          <p:cNvPr id="8" name="Immagine 7"/>
          <p:cNvPicPr>
            <a:picLocks noChangeAspect="1"/>
          </p:cNvPicPr>
          <p:nvPr/>
        </p:nvPicPr>
        <p:blipFill>
          <a:blip r:embed="rId3"/>
          <a:stretch>
            <a:fillRect/>
          </a:stretch>
        </p:blipFill>
        <p:spPr>
          <a:xfrm>
            <a:off x="4591634" y="1556792"/>
            <a:ext cx="4579006" cy="3283060"/>
          </a:xfrm>
          <a:prstGeom prst="rect">
            <a:avLst/>
          </a:prstGeom>
        </p:spPr>
      </p:pic>
    </p:spTree>
    <p:extLst>
      <p:ext uri="{BB962C8B-B14F-4D97-AF65-F5344CB8AC3E}">
        <p14:creationId xmlns:p14="http://schemas.microsoft.com/office/powerpoint/2010/main" val="145962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16632"/>
            <a:ext cx="8229600" cy="1143000"/>
          </a:xfrm>
        </p:spPr>
        <p:txBody>
          <a:bodyPr/>
          <a:lstStyle/>
          <a:p>
            <a:r>
              <a:rPr lang="it-IT" dirty="0" err="1" smtClean="0"/>
              <a:t>Haloponics</a:t>
            </a:r>
            <a:endParaRPr lang="it-IT" dirty="0"/>
          </a:p>
        </p:txBody>
      </p:sp>
      <p:sp>
        <p:nvSpPr>
          <p:cNvPr id="3" name="Segnaposto contenuto 2"/>
          <p:cNvSpPr>
            <a:spLocks noGrp="1"/>
          </p:cNvSpPr>
          <p:nvPr>
            <p:ph idx="1"/>
          </p:nvPr>
        </p:nvSpPr>
        <p:spPr>
          <a:xfrm>
            <a:off x="251520" y="836712"/>
            <a:ext cx="8712968" cy="4525963"/>
          </a:xfrm>
        </p:spPr>
        <p:txBody>
          <a:bodyPr/>
          <a:lstStyle/>
          <a:p>
            <a:pPr marL="0" indent="0" algn="just">
              <a:buNone/>
            </a:pPr>
            <a:r>
              <a:rPr lang="en-US" sz="2400" dirty="0" smtClean="0"/>
              <a:t>There is an </a:t>
            </a:r>
            <a:r>
              <a:rPr lang="en-US" sz="2400" dirty="0"/>
              <a:t>increased interest </a:t>
            </a:r>
            <a:r>
              <a:rPr lang="en-US" sz="2400" dirty="0" smtClean="0"/>
              <a:t>to move </a:t>
            </a:r>
            <a:r>
              <a:rPr lang="en-US" sz="2400" dirty="0"/>
              <a:t>towards alternative water sources </a:t>
            </a:r>
            <a:r>
              <a:rPr lang="en-US" sz="2400" dirty="0" smtClean="0"/>
              <a:t>(brackish to highly </a:t>
            </a:r>
            <a:r>
              <a:rPr lang="en-US" sz="2400" dirty="0"/>
              <a:t>saline water as well </a:t>
            </a:r>
            <a:r>
              <a:rPr lang="en-US" sz="2400" dirty="0" smtClean="0"/>
              <a:t>as seawater</a:t>
            </a:r>
            <a:r>
              <a:rPr lang="en-US" sz="2400" dirty="0"/>
              <a:t>) and the use of </a:t>
            </a:r>
            <a:r>
              <a:rPr lang="en-US" sz="2400" dirty="0" err="1"/>
              <a:t>euryhaline</a:t>
            </a:r>
            <a:r>
              <a:rPr lang="en-US" sz="2400" dirty="0"/>
              <a:t> or saltwater </a:t>
            </a:r>
            <a:r>
              <a:rPr lang="en-US" sz="2400" dirty="0" smtClean="0"/>
              <a:t>fish, halophytic </a:t>
            </a:r>
            <a:r>
              <a:rPr lang="en-US" sz="2400" dirty="0"/>
              <a:t>plants, seaweed and low salt-tolerant </a:t>
            </a:r>
            <a:r>
              <a:rPr lang="en-US" sz="2400" dirty="0" err="1"/>
              <a:t>glycophytes</a:t>
            </a:r>
            <a:endParaRPr lang="it-IT" sz="2400" dirty="0"/>
          </a:p>
        </p:txBody>
      </p:sp>
      <p:pic>
        <p:nvPicPr>
          <p:cNvPr id="4" name="Immagine 3"/>
          <p:cNvPicPr>
            <a:picLocks noChangeAspect="1"/>
          </p:cNvPicPr>
          <p:nvPr/>
        </p:nvPicPr>
        <p:blipFill>
          <a:blip r:embed="rId2"/>
          <a:stretch>
            <a:fillRect/>
          </a:stretch>
        </p:blipFill>
        <p:spPr>
          <a:xfrm>
            <a:off x="519903" y="4206527"/>
            <a:ext cx="1891857" cy="1896796"/>
          </a:xfrm>
          <a:prstGeom prst="rect">
            <a:avLst/>
          </a:prstGeom>
        </p:spPr>
      </p:pic>
      <p:pic>
        <p:nvPicPr>
          <p:cNvPr id="5" name="Immagine 4"/>
          <p:cNvPicPr>
            <a:picLocks noChangeAspect="1"/>
          </p:cNvPicPr>
          <p:nvPr/>
        </p:nvPicPr>
        <p:blipFill>
          <a:blip r:embed="rId3"/>
          <a:stretch>
            <a:fillRect/>
          </a:stretch>
        </p:blipFill>
        <p:spPr>
          <a:xfrm>
            <a:off x="6262183" y="4295321"/>
            <a:ext cx="2466178" cy="1808002"/>
          </a:xfrm>
          <a:prstGeom prst="rect">
            <a:avLst/>
          </a:prstGeom>
        </p:spPr>
      </p:pic>
      <p:pic>
        <p:nvPicPr>
          <p:cNvPr id="6" name="Immagine 5"/>
          <p:cNvPicPr>
            <a:picLocks noChangeAspect="1"/>
          </p:cNvPicPr>
          <p:nvPr/>
        </p:nvPicPr>
        <p:blipFill>
          <a:blip r:embed="rId4"/>
          <a:stretch>
            <a:fillRect/>
          </a:stretch>
        </p:blipFill>
        <p:spPr>
          <a:xfrm>
            <a:off x="3046090" y="4283137"/>
            <a:ext cx="2453293" cy="1820186"/>
          </a:xfrm>
          <a:prstGeom prst="rect">
            <a:avLst/>
          </a:prstGeom>
        </p:spPr>
      </p:pic>
      <p:pic>
        <p:nvPicPr>
          <p:cNvPr id="7" name="Picture 2" descr="Visualizza immagine di orig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752" y="2860848"/>
            <a:ext cx="2349812" cy="10260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isultati immagini per european sea ba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242" y="2690840"/>
            <a:ext cx="2424688" cy="11960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encrypted-tbn1.gstatic.com/images?q=tbn:ANd9GcS7p9yLF4ui-UBMKcJ4oBBwTTQ4JU-1Y0m6-hNg9lzkuTBrdkpv4Q"/>
          <p:cNvPicPr>
            <a:picLocks noChangeAspect="1" noChangeArrowheads="1"/>
          </p:cNvPicPr>
          <p:nvPr/>
        </p:nvPicPr>
        <p:blipFill>
          <a:blip r:embed="rId7" cstate="print"/>
          <a:srcRect/>
          <a:stretch>
            <a:fillRect/>
          </a:stretch>
        </p:blipFill>
        <p:spPr bwMode="auto">
          <a:xfrm>
            <a:off x="6488241" y="2449799"/>
            <a:ext cx="2269032" cy="1485482"/>
          </a:xfrm>
          <a:prstGeom prst="rect">
            <a:avLst/>
          </a:prstGeom>
          <a:noFill/>
        </p:spPr>
      </p:pic>
    </p:spTree>
    <p:extLst>
      <p:ext uri="{BB962C8B-B14F-4D97-AF65-F5344CB8AC3E}">
        <p14:creationId xmlns:p14="http://schemas.microsoft.com/office/powerpoint/2010/main" val="3977997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640"/>
            <a:ext cx="8229600" cy="1143000"/>
          </a:xfrm>
        </p:spPr>
        <p:txBody>
          <a:bodyPr/>
          <a:lstStyle/>
          <a:p>
            <a:r>
              <a:rPr lang="en-US" sz="3600" dirty="0" err="1"/>
              <a:t>Biofloc</a:t>
            </a:r>
            <a:r>
              <a:rPr lang="en-US" sz="3600" dirty="0"/>
              <a:t> Technology (BFT) Applied for Aquaponics</a:t>
            </a:r>
            <a:endParaRPr lang="it-IT" sz="3600" dirty="0"/>
          </a:p>
        </p:txBody>
      </p:sp>
      <p:sp>
        <p:nvSpPr>
          <p:cNvPr id="4" name="Rettangolo 3"/>
          <p:cNvSpPr/>
          <p:nvPr/>
        </p:nvSpPr>
        <p:spPr>
          <a:xfrm>
            <a:off x="168360" y="1465057"/>
            <a:ext cx="8784976" cy="1323439"/>
          </a:xfrm>
          <a:prstGeom prst="rect">
            <a:avLst/>
          </a:prstGeom>
        </p:spPr>
        <p:txBody>
          <a:bodyPr wrap="square">
            <a:spAutoFit/>
          </a:bodyPr>
          <a:lstStyle/>
          <a:p>
            <a:pPr algn="just"/>
            <a:r>
              <a:rPr lang="en-US" sz="2000" dirty="0" err="1" smtClean="0">
                <a:solidFill>
                  <a:srgbClr val="000000"/>
                </a:solidFill>
                <a:latin typeface="+mj-lt"/>
              </a:rPr>
              <a:t>Biofloc</a:t>
            </a:r>
            <a:r>
              <a:rPr lang="en-US" sz="2000" dirty="0" smtClean="0">
                <a:solidFill>
                  <a:srgbClr val="000000"/>
                </a:solidFill>
                <a:latin typeface="+mj-lt"/>
              </a:rPr>
              <a:t> technology (BFT) is considered the new ‘blue revolution’ in aquaculture since nutrients can be continuously recycled and reused in the culture medium, benefited by the in situ microorganism production and by the minimum or zero water exchange</a:t>
            </a:r>
            <a:endParaRPr lang="it-IT" sz="2000" dirty="0">
              <a:latin typeface="+mj-lt"/>
            </a:endParaRPr>
          </a:p>
        </p:txBody>
      </p:sp>
      <p:pic>
        <p:nvPicPr>
          <p:cNvPr id="6" name="Immagine 5"/>
          <p:cNvPicPr>
            <a:picLocks noChangeAspect="1"/>
          </p:cNvPicPr>
          <p:nvPr/>
        </p:nvPicPr>
        <p:blipFill>
          <a:blip r:embed="rId2"/>
          <a:stretch>
            <a:fillRect/>
          </a:stretch>
        </p:blipFill>
        <p:spPr>
          <a:xfrm>
            <a:off x="5148064" y="2888140"/>
            <a:ext cx="3417679" cy="2334711"/>
          </a:xfrm>
          <a:prstGeom prst="rect">
            <a:avLst/>
          </a:prstGeom>
        </p:spPr>
      </p:pic>
      <p:pic>
        <p:nvPicPr>
          <p:cNvPr id="7" name="Immagine 6"/>
          <p:cNvPicPr>
            <a:picLocks noChangeAspect="1"/>
          </p:cNvPicPr>
          <p:nvPr/>
        </p:nvPicPr>
        <p:blipFill>
          <a:blip r:embed="rId3"/>
          <a:stretch>
            <a:fillRect/>
          </a:stretch>
        </p:blipFill>
        <p:spPr>
          <a:xfrm>
            <a:off x="611560" y="2945605"/>
            <a:ext cx="4234483" cy="2228949"/>
          </a:xfrm>
          <a:prstGeom prst="rect">
            <a:avLst/>
          </a:prstGeom>
        </p:spPr>
      </p:pic>
      <p:sp>
        <p:nvSpPr>
          <p:cNvPr id="8" name="Rettangolo 7"/>
          <p:cNvSpPr/>
          <p:nvPr/>
        </p:nvSpPr>
        <p:spPr>
          <a:xfrm>
            <a:off x="168360" y="5390871"/>
            <a:ext cx="8784976" cy="1015663"/>
          </a:xfrm>
          <a:prstGeom prst="rect">
            <a:avLst/>
          </a:prstGeom>
        </p:spPr>
        <p:txBody>
          <a:bodyPr wrap="square">
            <a:spAutoFit/>
          </a:bodyPr>
          <a:lstStyle/>
          <a:p>
            <a:r>
              <a:rPr lang="en-US" sz="2000" dirty="0"/>
              <a:t>The use of </a:t>
            </a:r>
            <a:r>
              <a:rPr lang="en-US" sz="2000" dirty="0" err="1"/>
              <a:t>bioflocs</a:t>
            </a:r>
            <a:r>
              <a:rPr lang="en-US" sz="2000" dirty="0"/>
              <a:t> in the </a:t>
            </a:r>
            <a:r>
              <a:rPr lang="en-US" sz="2000" dirty="0" err="1"/>
              <a:t>aquaponic</a:t>
            </a:r>
            <a:r>
              <a:rPr lang="en-US" sz="2000" dirty="0"/>
              <a:t> system </a:t>
            </a:r>
            <a:r>
              <a:rPr lang="en-US" sz="2000" dirty="0" smtClean="0"/>
              <a:t>may improve </a:t>
            </a:r>
            <a:r>
              <a:rPr lang="en-US" sz="2000" dirty="0"/>
              <a:t>the productivity of </a:t>
            </a:r>
            <a:r>
              <a:rPr lang="en-US" sz="2000" dirty="0" smtClean="0"/>
              <a:t>plant </a:t>
            </a:r>
            <a:r>
              <a:rPr lang="en-US" sz="2000" dirty="0"/>
              <a:t>in an </a:t>
            </a:r>
            <a:r>
              <a:rPr lang="en-US" sz="2000" dirty="0" smtClean="0"/>
              <a:t>integrated </a:t>
            </a:r>
            <a:r>
              <a:rPr lang="it-IT" sz="2000" dirty="0" smtClean="0"/>
              <a:t>culture with </a:t>
            </a:r>
            <a:r>
              <a:rPr lang="it-IT" sz="2000" dirty="0" err="1" smtClean="0"/>
              <a:t>fish</a:t>
            </a:r>
            <a:r>
              <a:rPr lang="it-IT" sz="2000" dirty="0" smtClean="0"/>
              <a:t> or </a:t>
            </a:r>
            <a:r>
              <a:rPr lang="it-IT" sz="2000" dirty="0" err="1" smtClean="0"/>
              <a:t>shrimp</a:t>
            </a:r>
            <a:r>
              <a:rPr lang="it-IT" sz="2000" dirty="0" smtClean="0"/>
              <a:t> </a:t>
            </a:r>
            <a:r>
              <a:rPr lang="en-US" sz="2000" dirty="0" smtClean="0"/>
              <a:t>due </a:t>
            </a:r>
            <a:r>
              <a:rPr lang="en-US" sz="2000" dirty="0"/>
              <a:t>to the higher nutrient availability provided by </a:t>
            </a:r>
            <a:r>
              <a:rPr lang="en-US" sz="2000" dirty="0" smtClean="0"/>
              <a:t>the</a:t>
            </a:r>
            <a:r>
              <a:rPr lang="it-IT" sz="2000" dirty="0"/>
              <a:t> </a:t>
            </a:r>
            <a:r>
              <a:rPr lang="it-IT" sz="2000" dirty="0" err="1"/>
              <a:t>higher</a:t>
            </a:r>
            <a:r>
              <a:rPr lang="it-IT" sz="2000" dirty="0"/>
              <a:t> </a:t>
            </a:r>
            <a:r>
              <a:rPr lang="it-IT" sz="2000" dirty="0" err="1"/>
              <a:t>microbial</a:t>
            </a:r>
            <a:r>
              <a:rPr lang="it-IT" sz="2000" dirty="0"/>
              <a:t> </a:t>
            </a:r>
            <a:r>
              <a:rPr lang="it-IT" sz="2000" dirty="0" err="1"/>
              <a:t>activity</a:t>
            </a:r>
            <a:endParaRPr lang="it-IT" sz="2000" dirty="0"/>
          </a:p>
        </p:txBody>
      </p:sp>
      <p:sp>
        <p:nvSpPr>
          <p:cNvPr id="3" name="Rettangolo 2"/>
          <p:cNvSpPr/>
          <p:nvPr/>
        </p:nvSpPr>
        <p:spPr>
          <a:xfrm>
            <a:off x="1547664" y="5075892"/>
            <a:ext cx="2759666" cy="369332"/>
          </a:xfrm>
          <a:prstGeom prst="rect">
            <a:avLst/>
          </a:prstGeom>
        </p:spPr>
        <p:txBody>
          <a:bodyPr wrap="none">
            <a:spAutoFit/>
          </a:bodyPr>
          <a:lstStyle/>
          <a:p>
            <a:r>
              <a:rPr lang="it-IT" i="1" dirty="0" smtClean="0"/>
              <a:t>Poli </a:t>
            </a:r>
            <a:r>
              <a:rPr lang="it-IT" i="1" dirty="0"/>
              <a:t>et al</a:t>
            </a:r>
            <a:r>
              <a:rPr lang="it-IT" i="1" dirty="0" smtClean="0"/>
              <a:t>. 2019 </a:t>
            </a:r>
            <a:r>
              <a:rPr lang="it-IT" i="1" dirty="0" err="1" smtClean="0"/>
              <a:t>Aquaculture</a:t>
            </a:r>
            <a:endParaRPr lang="it-IT" i="1" dirty="0"/>
          </a:p>
        </p:txBody>
      </p:sp>
    </p:spTree>
    <p:extLst>
      <p:ext uri="{BB962C8B-B14F-4D97-AF65-F5344CB8AC3E}">
        <p14:creationId xmlns:p14="http://schemas.microsoft.com/office/powerpoint/2010/main" val="2991999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593375" y="72831"/>
            <a:ext cx="6361784" cy="1799030"/>
          </a:xfrm>
          <a:prstGeom prst="rect">
            <a:avLst/>
          </a:prstGeom>
        </p:spPr>
      </p:pic>
      <p:pic>
        <p:nvPicPr>
          <p:cNvPr id="9" name="Immagine 8"/>
          <p:cNvPicPr>
            <a:picLocks noChangeAspect="1"/>
          </p:cNvPicPr>
          <p:nvPr/>
        </p:nvPicPr>
        <p:blipFill>
          <a:blip r:embed="rId3"/>
          <a:stretch>
            <a:fillRect/>
          </a:stretch>
        </p:blipFill>
        <p:spPr>
          <a:xfrm>
            <a:off x="683568" y="2301970"/>
            <a:ext cx="2592288" cy="1549501"/>
          </a:xfrm>
          <a:prstGeom prst="rect">
            <a:avLst/>
          </a:prstGeom>
        </p:spPr>
      </p:pic>
      <p:sp>
        <p:nvSpPr>
          <p:cNvPr id="10" name="CasellaDiTesto 9"/>
          <p:cNvSpPr txBox="1"/>
          <p:nvPr/>
        </p:nvSpPr>
        <p:spPr>
          <a:xfrm>
            <a:off x="120212" y="1836178"/>
            <a:ext cx="4019740" cy="369332"/>
          </a:xfrm>
          <a:prstGeom prst="rect">
            <a:avLst/>
          </a:prstGeom>
          <a:noFill/>
        </p:spPr>
        <p:txBody>
          <a:bodyPr wrap="square" rtlCol="0">
            <a:spAutoFit/>
          </a:bodyPr>
          <a:lstStyle/>
          <a:p>
            <a:r>
              <a:rPr lang="it-IT" dirty="0" err="1" smtClean="0"/>
              <a:t>Enviromental</a:t>
            </a:r>
            <a:r>
              <a:rPr lang="it-IT" dirty="0" smtClean="0"/>
              <a:t> and </a:t>
            </a:r>
            <a:r>
              <a:rPr lang="it-IT" dirty="0" err="1" smtClean="0"/>
              <a:t>feeding</a:t>
            </a:r>
            <a:r>
              <a:rPr lang="it-IT" dirty="0" smtClean="0"/>
              <a:t> control</a:t>
            </a:r>
            <a:endParaRPr lang="it-IT" dirty="0"/>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798" y="2276876"/>
            <a:ext cx="2288361" cy="1716271"/>
          </a:xfrm>
          <a:prstGeom prst="rect">
            <a:avLst/>
          </a:prstGeom>
        </p:spPr>
      </p:pic>
      <p:sp>
        <p:nvSpPr>
          <p:cNvPr id="17" name="CasellaDiTesto 16"/>
          <p:cNvSpPr txBox="1"/>
          <p:nvPr/>
        </p:nvSpPr>
        <p:spPr>
          <a:xfrm>
            <a:off x="5082787" y="1871861"/>
            <a:ext cx="3456384" cy="369332"/>
          </a:xfrm>
          <a:prstGeom prst="rect">
            <a:avLst/>
          </a:prstGeom>
          <a:noFill/>
        </p:spPr>
        <p:txBody>
          <a:bodyPr wrap="square" rtlCol="0">
            <a:spAutoFit/>
          </a:bodyPr>
          <a:lstStyle/>
          <a:p>
            <a:pPr algn="ctr"/>
            <a:r>
              <a:rPr lang="it-IT" dirty="0" smtClean="0"/>
              <a:t>Hi TECH GREEN HOUSE</a:t>
            </a:r>
            <a:endParaRPr lang="it-IT" dirty="0"/>
          </a:p>
        </p:txBody>
      </p:sp>
      <p:pic>
        <p:nvPicPr>
          <p:cNvPr id="19" name="Immagine 18"/>
          <p:cNvPicPr>
            <a:picLocks noChangeAspect="1"/>
          </p:cNvPicPr>
          <p:nvPr/>
        </p:nvPicPr>
        <p:blipFill>
          <a:blip r:embed="rId5"/>
          <a:stretch>
            <a:fillRect/>
          </a:stretch>
        </p:blipFill>
        <p:spPr>
          <a:xfrm>
            <a:off x="2987824" y="4369699"/>
            <a:ext cx="3209188" cy="1746594"/>
          </a:xfrm>
          <a:prstGeom prst="rect">
            <a:avLst/>
          </a:prstGeom>
        </p:spPr>
      </p:pic>
      <p:sp>
        <p:nvSpPr>
          <p:cNvPr id="36" name="Freccia circolare a sinistra 35"/>
          <p:cNvSpPr/>
          <p:nvPr/>
        </p:nvSpPr>
        <p:spPr>
          <a:xfrm>
            <a:off x="6876256" y="3717033"/>
            <a:ext cx="1078903" cy="23992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7" name="Freccia circolare a sinistra 36"/>
          <p:cNvSpPr/>
          <p:nvPr/>
        </p:nvSpPr>
        <p:spPr>
          <a:xfrm flipH="1">
            <a:off x="1108045" y="3717033"/>
            <a:ext cx="1056519" cy="23992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8977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smtClean="0"/>
              <a:t>Luca Parma</a:t>
            </a:r>
            <a:endParaRPr lang="it-IT" dirty="0"/>
          </a:p>
        </p:txBody>
      </p:sp>
      <p:sp>
        <p:nvSpPr>
          <p:cNvPr id="3" name="Segnaposto testo 2"/>
          <p:cNvSpPr>
            <a:spLocks noGrp="1"/>
          </p:cNvSpPr>
          <p:nvPr>
            <p:ph type="body" sz="quarter" idx="11"/>
          </p:nvPr>
        </p:nvSpPr>
        <p:spPr/>
        <p:txBody>
          <a:bodyPr/>
          <a:lstStyle/>
          <a:p>
            <a:r>
              <a:rPr lang="it-IT" dirty="0" err="1" smtClean="0"/>
              <a:t>Department</a:t>
            </a:r>
            <a:r>
              <a:rPr lang="it-IT" dirty="0" smtClean="0"/>
              <a:t> of </a:t>
            </a:r>
            <a:r>
              <a:rPr lang="it-IT" dirty="0" err="1" smtClean="0"/>
              <a:t>Veterinary</a:t>
            </a:r>
            <a:r>
              <a:rPr lang="it-IT" dirty="0" smtClean="0"/>
              <a:t> </a:t>
            </a:r>
            <a:r>
              <a:rPr lang="it-IT" dirty="0" err="1" smtClean="0"/>
              <a:t>Medical</a:t>
            </a:r>
            <a:r>
              <a:rPr lang="it-IT" dirty="0" smtClean="0"/>
              <a:t> </a:t>
            </a:r>
            <a:r>
              <a:rPr lang="it-IT" dirty="0" err="1" smtClean="0"/>
              <a:t>Sciences</a:t>
            </a:r>
            <a:endParaRPr lang="it-IT" dirty="0"/>
          </a:p>
        </p:txBody>
      </p:sp>
      <p:sp>
        <p:nvSpPr>
          <p:cNvPr id="4" name="Segnaposto testo 3"/>
          <p:cNvSpPr>
            <a:spLocks noGrp="1"/>
          </p:cNvSpPr>
          <p:nvPr>
            <p:ph type="body" sz="quarter" idx="12"/>
          </p:nvPr>
        </p:nvSpPr>
        <p:spPr/>
        <p:txBody>
          <a:bodyPr/>
          <a:lstStyle/>
          <a:p>
            <a:r>
              <a:rPr lang="it-IT" dirty="0" smtClean="0"/>
              <a:t>Luca.parma@unibo.it</a:t>
            </a:r>
            <a:endParaRPr lang="it-IT" dirty="0"/>
          </a:p>
        </p:txBody>
      </p:sp>
    </p:spTree>
    <p:extLst>
      <p:ext uri="{BB962C8B-B14F-4D97-AF65-F5344CB8AC3E}">
        <p14:creationId xmlns:p14="http://schemas.microsoft.com/office/powerpoint/2010/main" val="226941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3608" y="404664"/>
            <a:ext cx="8229600" cy="1143000"/>
          </a:xfrm>
        </p:spPr>
        <p:txBody>
          <a:bodyPr/>
          <a:lstStyle/>
          <a:p>
            <a:r>
              <a:rPr lang="it-IT" dirty="0"/>
              <a:t>World </a:t>
            </a:r>
            <a:r>
              <a:rPr lang="it-IT" dirty="0" err="1"/>
              <a:t>population</a:t>
            </a:r>
            <a:endParaRPr lang="en-GB" dirty="0"/>
          </a:p>
        </p:txBody>
      </p:sp>
      <p:pic>
        <p:nvPicPr>
          <p:cNvPr id="2050" name="Picture 2" descr="Risultati immagini per world population 2019 grow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72816"/>
            <a:ext cx="5634335" cy="384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933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39552" y="1916832"/>
            <a:ext cx="8064896" cy="3970318"/>
          </a:xfrm>
          <a:prstGeom prst="rect">
            <a:avLst/>
          </a:prstGeom>
        </p:spPr>
        <p:txBody>
          <a:bodyPr wrap="square">
            <a:spAutoFit/>
          </a:bodyPr>
          <a:lstStyle/>
          <a:p>
            <a:pPr algn="just"/>
            <a:r>
              <a:rPr lang="en-GB" dirty="0"/>
              <a:t>The protein challenge is mainly reflected in the way we produce and consume proteins in the 21st century, which is causing significant negative environmental impacts. </a:t>
            </a:r>
          </a:p>
          <a:p>
            <a:pPr algn="just"/>
            <a:endParaRPr lang="en-GB" dirty="0"/>
          </a:p>
          <a:p>
            <a:pPr algn="just"/>
            <a:r>
              <a:rPr lang="en-GB" b="1" dirty="0"/>
              <a:t>With the future challenge of feeding over nine billion people in 2050, a huge increase in protein consumption is expected. </a:t>
            </a:r>
          </a:p>
          <a:p>
            <a:pPr algn="just"/>
            <a:endParaRPr lang="en-GB" dirty="0"/>
          </a:p>
          <a:p>
            <a:pPr algn="just"/>
            <a:r>
              <a:rPr lang="en-GB" dirty="0"/>
              <a:t>This sharp increase in </a:t>
            </a:r>
            <a:r>
              <a:rPr lang="en-GB" b="1" dirty="0"/>
              <a:t>protein demand</a:t>
            </a:r>
            <a:r>
              <a:rPr lang="en-GB" dirty="0"/>
              <a:t> in the coming decades </a:t>
            </a:r>
            <a:r>
              <a:rPr lang="en-GB" b="1" dirty="0"/>
              <a:t>will require enormous amount of natural resources which are already under great pressure </a:t>
            </a:r>
            <a:r>
              <a:rPr lang="en-GB" dirty="0"/>
              <a:t>from e.g. the food and feed industry, climate changes and bio-fuel production.</a:t>
            </a:r>
          </a:p>
          <a:p>
            <a:pPr algn="just"/>
            <a:endParaRPr lang="it-IT" dirty="0"/>
          </a:p>
          <a:p>
            <a:pPr algn="just"/>
            <a:r>
              <a:rPr lang="en-GB" dirty="0"/>
              <a:t>The EU is not </a:t>
            </a:r>
            <a:r>
              <a:rPr lang="en-GB" dirty="0" smtClean="0"/>
              <a:t>self-sufficient </a:t>
            </a:r>
            <a:r>
              <a:rPr lang="en-GB" dirty="0"/>
              <a:t>when it comes to protein production and a large proportion of the demand is met with imported proteins with concerns regarding food security and the general competitiveness of the EU. </a:t>
            </a:r>
          </a:p>
        </p:txBody>
      </p:sp>
      <p:sp>
        <p:nvSpPr>
          <p:cNvPr id="5" name="CasellaDiTesto 4"/>
          <p:cNvSpPr txBox="1"/>
          <p:nvPr/>
        </p:nvSpPr>
        <p:spPr>
          <a:xfrm>
            <a:off x="1403648" y="908720"/>
            <a:ext cx="4752528" cy="523220"/>
          </a:xfrm>
          <a:prstGeom prst="rect">
            <a:avLst/>
          </a:prstGeom>
          <a:noFill/>
        </p:spPr>
        <p:txBody>
          <a:bodyPr wrap="square" rtlCol="0">
            <a:spAutoFit/>
          </a:bodyPr>
          <a:lstStyle/>
          <a:p>
            <a:r>
              <a:rPr lang="it-IT" sz="2800" dirty="0"/>
              <a:t>The </a:t>
            </a:r>
            <a:r>
              <a:rPr lang="it-IT" sz="2800" dirty="0" err="1"/>
              <a:t>protein</a:t>
            </a:r>
            <a:r>
              <a:rPr lang="it-IT" sz="2800" dirty="0"/>
              <a:t> </a:t>
            </a:r>
            <a:r>
              <a:rPr lang="it-IT" sz="2800" dirty="0" err="1"/>
              <a:t>challenge</a:t>
            </a:r>
            <a:endParaRPr lang="en-GB" sz="2800" dirty="0"/>
          </a:p>
        </p:txBody>
      </p:sp>
      <p:pic>
        <p:nvPicPr>
          <p:cNvPr id="2" name="Immagine 1"/>
          <p:cNvPicPr>
            <a:picLocks noChangeAspect="1"/>
          </p:cNvPicPr>
          <p:nvPr/>
        </p:nvPicPr>
        <p:blipFill>
          <a:blip r:embed="rId3"/>
          <a:stretch>
            <a:fillRect/>
          </a:stretch>
        </p:blipFill>
        <p:spPr>
          <a:xfrm>
            <a:off x="5279082" y="451192"/>
            <a:ext cx="3181350" cy="1438275"/>
          </a:xfrm>
          <a:prstGeom prst="rect">
            <a:avLst/>
          </a:prstGeom>
        </p:spPr>
      </p:pic>
    </p:spTree>
    <p:extLst>
      <p:ext uri="{BB962C8B-B14F-4D97-AF65-F5344CB8AC3E}">
        <p14:creationId xmlns:p14="http://schemas.microsoft.com/office/powerpoint/2010/main" val="135036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dirty="0"/>
          </a:p>
        </p:txBody>
      </p:sp>
      <p:sp>
        <p:nvSpPr>
          <p:cNvPr id="3" name="Segnaposto contenuto 2"/>
          <p:cNvSpPr>
            <a:spLocks noGrp="1"/>
          </p:cNvSpPr>
          <p:nvPr>
            <p:ph idx="1"/>
          </p:nvPr>
        </p:nvSpPr>
        <p:spPr>
          <a:xfrm>
            <a:off x="611560" y="4792890"/>
            <a:ext cx="8229600" cy="2044824"/>
          </a:xfrm>
        </p:spPr>
        <p:txBody>
          <a:bodyPr/>
          <a:lstStyle/>
          <a:p>
            <a:pPr marL="0" indent="0" algn="just">
              <a:buNone/>
            </a:pPr>
            <a:r>
              <a:rPr lang="en-US" sz="2400" dirty="0"/>
              <a:t>Aquaculture has been the fastest growing food production sector during the </a:t>
            </a:r>
            <a:r>
              <a:rPr lang="en-US" sz="2400" dirty="0" smtClean="0"/>
              <a:t>last 40 years, </a:t>
            </a:r>
            <a:r>
              <a:rPr lang="en-US" sz="2400" dirty="0"/>
              <a:t>being one of the most promising farming activities </a:t>
            </a:r>
            <a:r>
              <a:rPr lang="en-US" sz="2400" dirty="0" smtClean="0"/>
              <a:t>to meet </a:t>
            </a:r>
            <a:r>
              <a:rPr lang="en-US" sz="2400" dirty="0"/>
              <a:t>near-future world food </a:t>
            </a:r>
            <a:r>
              <a:rPr lang="en-US" sz="2400" dirty="0" smtClean="0"/>
              <a:t>needs</a:t>
            </a:r>
            <a:endParaRPr lang="en-GB" sz="24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14" y="274638"/>
            <a:ext cx="8730971" cy="4320480"/>
          </a:xfrm>
          <a:prstGeom prst="rect">
            <a:avLst/>
          </a:prstGeom>
        </p:spPr>
      </p:pic>
      <p:sp>
        <p:nvSpPr>
          <p:cNvPr id="4" name="CasellaDiTesto 3"/>
          <p:cNvSpPr txBox="1"/>
          <p:nvPr/>
        </p:nvSpPr>
        <p:spPr>
          <a:xfrm>
            <a:off x="1619672" y="188640"/>
            <a:ext cx="6552728" cy="461665"/>
          </a:xfrm>
          <a:prstGeom prst="rect">
            <a:avLst/>
          </a:prstGeom>
          <a:noFill/>
        </p:spPr>
        <p:txBody>
          <a:bodyPr wrap="square" rtlCol="0">
            <a:spAutoFit/>
          </a:bodyPr>
          <a:lstStyle/>
          <a:p>
            <a:pPr algn="ctr"/>
            <a:r>
              <a:rPr lang="it-IT" sz="2400" b="1" dirty="0" smtClean="0"/>
              <a:t>World </a:t>
            </a:r>
            <a:r>
              <a:rPr lang="it-IT" sz="2400" b="1" dirty="0" err="1" smtClean="0"/>
              <a:t>Aquaculture</a:t>
            </a:r>
            <a:r>
              <a:rPr lang="it-IT" sz="2400" b="1" dirty="0" smtClean="0"/>
              <a:t> and </a:t>
            </a:r>
            <a:r>
              <a:rPr lang="it-IT" sz="2400" b="1" dirty="0" err="1" smtClean="0"/>
              <a:t>Fisheries</a:t>
            </a:r>
            <a:r>
              <a:rPr lang="it-IT" sz="2400" b="1" dirty="0" smtClean="0"/>
              <a:t> production</a:t>
            </a:r>
            <a:endParaRPr lang="it-IT" sz="2400" b="1" dirty="0"/>
          </a:p>
        </p:txBody>
      </p:sp>
    </p:spTree>
    <p:extLst>
      <p:ext uri="{BB962C8B-B14F-4D97-AF65-F5344CB8AC3E}">
        <p14:creationId xmlns:p14="http://schemas.microsoft.com/office/powerpoint/2010/main" val="263806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1952" y="692696"/>
            <a:ext cx="8928992" cy="4525963"/>
          </a:xfrm>
        </p:spPr>
        <p:txBody>
          <a:bodyPr/>
          <a:lstStyle/>
          <a:p>
            <a:pPr marL="0" indent="0" algn="ctr">
              <a:buNone/>
            </a:pPr>
            <a:r>
              <a:rPr lang="en-US" sz="2800" dirty="0" smtClean="0"/>
              <a:t>Development </a:t>
            </a:r>
            <a:r>
              <a:rPr lang="en-US" sz="2800" dirty="0"/>
              <a:t>of </a:t>
            </a:r>
            <a:r>
              <a:rPr lang="en-US" sz="2800" dirty="0" smtClean="0"/>
              <a:t>efficient low impact </a:t>
            </a:r>
            <a:r>
              <a:rPr lang="en-US" sz="2800" dirty="0"/>
              <a:t>aquaculture </a:t>
            </a:r>
            <a:r>
              <a:rPr lang="en-US" sz="2800" dirty="0" smtClean="0"/>
              <a:t>recirculation systems</a:t>
            </a:r>
          </a:p>
        </p:txBody>
      </p:sp>
      <p:pic>
        <p:nvPicPr>
          <p:cNvPr id="9" name="Segnaposto contenuto 3"/>
          <p:cNvPicPr>
            <a:picLocks noChangeAspect="1"/>
          </p:cNvPicPr>
          <p:nvPr/>
        </p:nvPicPr>
        <p:blipFill>
          <a:blip r:embed="rId3"/>
          <a:stretch>
            <a:fillRect/>
          </a:stretch>
        </p:blipFill>
        <p:spPr>
          <a:xfrm>
            <a:off x="121610" y="2060848"/>
            <a:ext cx="4618820" cy="2980897"/>
          </a:xfrm>
          <a:prstGeom prst="rect">
            <a:avLst/>
          </a:prstGeom>
        </p:spPr>
      </p:pic>
      <p:pic>
        <p:nvPicPr>
          <p:cNvPr id="11" name="Immagine 10"/>
          <p:cNvPicPr>
            <a:picLocks noChangeAspect="1"/>
          </p:cNvPicPr>
          <p:nvPr/>
        </p:nvPicPr>
        <p:blipFill>
          <a:blip r:embed="rId4"/>
          <a:stretch>
            <a:fillRect/>
          </a:stretch>
        </p:blipFill>
        <p:spPr>
          <a:xfrm>
            <a:off x="5074171" y="2148277"/>
            <a:ext cx="3733032" cy="2806038"/>
          </a:xfrm>
          <a:prstGeom prst="rect">
            <a:avLst/>
          </a:prstGeom>
        </p:spPr>
      </p:pic>
    </p:spTree>
    <p:extLst>
      <p:ext uri="{BB962C8B-B14F-4D97-AF65-F5344CB8AC3E}">
        <p14:creationId xmlns:p14="http://schemas.microsoft.com/office/powerpoint/2010/main" val="197987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256748" y="188640"/>
            <a:ext cx="4456076" cy="1844016"/>
          </a:xfrm>
          <a:prstGeom prst="rect">
            <a:avLst/>
          </a:prstGeom>
        </p:spPr>
      </p:pic>
      <p:pic>
        <p:nvPicPr>
          <p:cNvPr id="5" name="Immagine 4"/>
          <p:cNvPicPr>
            <a:picLocks noChangeAspect="1"/>
          </p:cNvPicPr>
          <p:nvPr/>
        </p:nvPicPr>
        <p:blipFill>
          <a:blip r:embed="rId4"/>
          <a:stretch>
            <a:fillRect/>
          </a:stretch>
        </p:blipFill>
        <p:spPr>
          <a:xfrm>
            <a:off x="5076056" y="163465"/>
            <a:ext cx="3707904" cy="2633163"/>
          </a:xfrm>
          <a:prstGeom prst="rect">
            <a:avLst/>
          </a:prstGeom>
        </p:spPr>
      </p:pic>
      <p:pic>
        <p:nvPicPr>
          <p:cNvPr id="6" name="Immagine 5"/>
          <p:cNvPicPr>
            <a:picLocks noChangeAspect="1"/>
          </p:cNvPicPr>
          <p:nvPr/>
        </p:nvPicPr>
        <p:blipFill>
          <a:blip r:embed="rId5"/>
          <a:stretch>
            <a:fillRect/>
          </a:stretch>
        </p:blipFill>
        <p:spPr>
          <a:xfrm>
            <a:off x="256748" y="2062000"/>
            <a:ext cx="4446020" cy="2103583"/>
          </a:xfrm>
          <a:prstGeom prst="rect">
            <a:avLst/>
          </a:prstGeom>
        </p:spPr>
      </p:pic>
      <p:pic>
        <p:nvPicPr>
          <p:cNvPr id="7" name="Immagine 6"/>
          <p:cNvPicPr>
            <a:picLocks noChangeAspect="1"/>
          </p:cNvPicPr>
          <p:nvPr/>
        </p:nvPicPr>
        <p:blipFill>
          <a:blip r:embed="rId6"/>
          <a:stretch>
            <a:fillRect/>
          </a:stretch>
        </p:blipFill>
        <p:spPr>
          <a:xfrm>
            <a:off x="4941580" y="2924944"/>
            <a:ext cx="4188916" cy="2297784"/>
          </a:xfrm>
          <a:prstGeom prst="rect">
            <a:avLst/>
          </a:prstGeom>
        </p:spPr>
      </p:pic>
      <p:sp>
        <p:nvSpPr>
          <p:cNvPr id="3" name="Rettangolo 2"/>
          <p:cNvSpPr/>
          <p:nvPr/>
        </p:nvSpPr>
        <p:spPr>
          <a:xfrm>
            <a:off x="256748" y="4211159"/>
            <a:ext cx="4248472" cy="2554545"/>
          </a:xfrm>
          <a:prstGeom prst="rect">
            <a:avLst/>
          </a:prstGeom>
        </p:spPr>
        <p:txBody>
          <a:bodyPr wrap="square">
            <a:spAutoFit/>
          </a:bodyPr>
          <a:lstStyle/>
          <a:p>
            <a:pPr algn="just"/>
            <a:r>
              <a:rPr lang="it-IT" sz="2000" dirty="0" err="1"/>
              <a:t>Aquaponic</a:t>
            </a:r>
            <a:r>
              <a:rPr lang="it-IT" sz="2000" dirty="0"/>
              <a:t> </a:t>
            </a:r>
            <a:r>
              <a:rPr lang="it-IT" sz="2000" dirty="0" err="1" smtClean="0"/>
              <a:t>protein</a:t>
            </a:r>
            <a:r>
              <a:rPr lang="it-IT" sz="2000" dirty="0" smtClean="0"/>
              <a:t> </a:t>
            </a:r>
            <a:r>
              <a:rPr lang="en-US" sz="2000" dirty="0" smtClean="0"/>
              <a:t>and </a:t>
            </a:r>
            <a:r>
              <a:rPr lang="en-US" sz="2000" dirty="0"/>
              <a:t>plant production present an opportunity to </a:t>
            </a:r>
            <a:r>
              <a:rPr lang="en-US" sz="2000" dirty="0" smtClean="0"/>
              <a:t>reduce the </a:t>
            </a:r>
            <a:r>
              <a:rPr lang="en-US" sz="2000" dirty="0"/>
              <a:t>environmental impact of food production, the </a:t>
            </a:r>
            <a:r>
              <a:rPr lang="en-US" sz="2000" dirty="0" smtClean="0"/>
              <a:t>distance that </a:t>
            </a:r>
            <a:r>
              <a:rPr lang="en-US" sz="2000" dirty="0"/>
              <a:t>food travels, and the corresponding food, energy, </a:t>
            </a:r>
            <a:r>
              <a:rPr lang="en-US" sz="2000" dirty="0" smtClean="0"/>
              <a:t>and water </a:t>
            </a:r>
            <a:r>
              <a:rPr lang="en-US" sz="2000" dirty="0"/>
              <a:t>impacts that will be incurred to feed an </a:t>
            </a:r>
            <a:r>
              <a:rPr lang="en-US" sz="2000" dirty="0" smtClean="0"/>
              <a:t>increasingly </a:t>
            </a:r>
            <a:r>
              <a:rPr lang="it-IT" sz="2000" dirty="0" smtClean="0"/>
              <a:t>large </a:t>
            </a:r>
            <a:r>
              <a:rPr lang="it-IT" sz="2000" dirty="0" err="1"/>
              <a:t>urban</a:t>
            </a:r>
            <a:r>
              <a:rPr lang="it-IT" sz="2000" dirty="0"/>
              <a:t> world </a:t>
            </a:r>
            <a:r>
              <a:rPr lang="it-IT" sz="2000" dirty="0" err="1"/>
              <a:t>population</a:t>
            </a:r>
            <a:r>
              <a:rPr lang="it-IT" dirty="0">
                <a:latin typeface="AdvOTfe809cc4"/>
              </a:rPr>
              <a:t>.</a:t>
            </a:r>
            <a:endParaRPr lang="it-IT" dirty="0"/>
          </a:p>
        </p:txBody>
      </p:sp>
    </p:spTree>
    <p:extLst>
      <p:ext uri="{BB962C8B-B14F-4D97-AF65-F5344CB8AC3E}">
        <p14:creationId xmlns:p14="http://schemas.microsoft.com/office/powerpoint/2010/main" val="2075338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67544" y="0"/>
            <a:ext cx="8229600" cy="1143000"/>
          </a:xfrm>
        </p:spPr>
        <p:txBody>
          <a:bodyPr/>
          <a:lstStyle/>
          <a:p>
            <a:r>
              <a:rPr lang="it-IT" sz="3200" dirty="0" err="1" smtClean="0"/>
              <a:t>Popular</a:t>
            </a:r>
            <a:r>
              <a:rPr lang="it-IT" sz="3200" dirty="0" smtClean="0"/>
              <a:t> </a:t>
            </a:r>
            <a:r>
              <a:rPr lang="it-IT" sz="3200" dirty="0" err="1" smtClean="0"/>
              <a:t>fish</a:t>
            </a:r>
            <a:r>
              <a:rPr lang="it-IT" sz="3200" dirty="0" smtClean="0"/>
              <a:t> </a:t>
            </a:r>
            <a:r>
              <a:rPr lang="it-IT" sz="3200" dirty="0" err="1" smtClean="0"/>
              <a:t>species</a:t>
            </a:r>
            <a:r>
              <a:rPr lang="it-IT" sz="3200" dirty="0" smtClean="0"/>
              <a:t> in </a:t>
            </a:r>
            <a:r>
              <a:rPr lang="it-IT" sz="3200" dirty="0" err="1" smtClean="0"/>
              <a:t>Aquaponics</a:t>
            </a:r>
            <a:endParaRPr lang="it-IT" sz="3200" dirty="0"/>
          </a:p>
        </p:txBody>
      </p:sp>
      <p:pic>
        <p:nvPicPr>
          <p:cNvPr id="2" name="Immagine 1"/>
          <p:cNvPicPr>
            <a:picLocks noChangeAspect="1"/>
          </p:cNvPicPr>
          <p:nvPr/>
        </p:nvPicPr>
        <p:blipFill>
          <a:blip r:embed="rId3"/>
          <a:stretch>
            <a:fillRect/>
          </a:stretch>
        </p:blipFill>
        <p:spPr>
          <a:xfrm>
            <a:off x="146194" y="680743"/>
            <a:ext cx="3066341" cy="1637366"/>
          </a:xfrm>
          <a:prstGeom prst="rect">
            <a:avLst/>
          </a:prstGeom>
        </p:spPr>
      </p:pic>
      <p:pic>
        <p:nvPicPr>
          <p:cNvPr id="3" name="Immagine 2"/>
          <p:cNvPicPr>
            <a:picLocks noChangeAspect="1"/>
          </p:cNvPicPr>
          <p:nvPr/>
        </p:nvPicPr>
        <p:blipFill>
          <a:blip r:embed="rId4"/>
          <a:stretch>
            <a:fillRect/>
          </a:stretch>
        </p:blipFill>
        <p:spPr>
          <a:xfrm>
            <a:off x="3281720" y="2381013"/>
            <a:ext cx="3030424" cy="1683569"/>
          </a:xfrm>
          <a:prstGeom prst="rect">
            <a:avLst/>
          </a:prstGeom>
        </p:spPr>
      </p:pic>
      <p:pic>
        <p:nvPicPr>
          <p:cNvPr id="4" name="Immagine 3"/>
          <p:cNvPicPr>
            <a:picLocks noChangeAspect="1"/>
          </p:cNvPicPr>
          <p:nvPr/>
        </p:nvPicPr>
        <p:blipFill>
          <a:blip r:embed="rId5"/>
          <a:stretch>
            <a:fillRect/>
          </a:stretch>
        </p:blipFill>
        <p:spPr>
          <a:xfrm>
            <a:off x="147509" y="2381609"/>
            <a:ext cx="3065026" cy="1630173"/>
          </a:xfrm>
          <a:prstGeom prst="rect">
            <a:avLst/>
          </a:prstGeom>
        </p:spPr>
      </p:pic>
      <p:pic>
        <p:nvPicPr>
          <p:cNvPr id="7" name="Immagine 6"/>
          <p:cNvPicPr>
            <a:picLocks noChangeAspect="1"/>
          </p:cNvPicPr>
          <p:nvPr/>
        </p:nvPicPr>
        <p:blipFill>
          <a:blip r:embed="rId6"/>
          <a:stretch>
            <a:fillRect/>
          </a:stretch>
        </p:blipFill>
        <p:spPr>
          <a:xfrm>
            <a:off x="186717" y="4242566"/>
            <a:ext cx="2985294" cy="1642276"/>
          </a:xfrm>
          <a:prstGeom prst="rect">
            <a:avLst/>
          </a:prstGeom>
        </p:spPr>
      </p:pic>
      <p:sp>
        <p:nvSpPr>
          <p:cNvPr id="11" name="CasellaDiTesto 10"/>
          <p:cNvSpPr txBox="1"/>
          <p:nvPr/>
        </p:nvSpPr>
        <p:spPr>
          <a:xfrm>
            <a:off x="6303084" y="908720"/>
            <a:ext cx="2862318" cy="4154984"/>
          </a:xfrm>
          <a:prstGeom prst="rect">
            <a:avLst/>
          </a:prstGeom>
          <a:noFill/>
        </p:spPr>
        <p:txBody>
          <a:bodyPr wrap="square" rtlCol="0">
            <a:spAutoFit/>
          </a:bodyPr>
          <a:lstStyle/>
          <a:p>
            <a:r>
              <a:rPr lang="it-IT" sz="2200" dirty="0" err="1"/>
              <a:t>C</a:t>
            </a:r>
            <a:r>
              <a:rPr lang="it-IT" sz="2200" dirty="0" err="1" smtClean="0"/>
              <a:t>riteria</a:t>
            </a:r>
            <a:r>
              <a:rPr lang="it-IT" sz="2200" dirty="0" smtClean="0"/>
              <a:t> to </a:t>
            </a:r>
            <a:r>
              <a:rPr lang="it-IT" sz="2200" dirty="0" err="1" smtClean="0"/>
              <a:t>select</a:t>
            </a:r>
            <a:r>
              <a:rPr lang="it-IT" sz="2200" dirty="0" smtClean="0"/>
              <a:t> </a:t>
            </a:r>
            <a:r>
              <a:rPr lang="it-IT" sz="2200" dirty="0" err="1" smtClean="0"/>
              <a:t>suitable</a:t>
            </a:r>
            <a:r>
              <a:rPr lang="it-IT" sz="2200" dirty="0" smtClean="0"/>
              <a:t> </a:t>
            </a:r>
            <a:r>
              <a:rPr lang="it-IT" sz="2200" dirty="0" err="1" smtClean="0"/>
              <a:t>species</a:t>
            </a:r>
            <a:endParaRPr lang="it-IT" sz="2200" dirty="0" smtClean="0"/>
          </a:p>
          <a:p>
            <a:endParaRPr lang="it-IT" sz="2200" dirty="0" smtClean="0"/>
          </a:p>
          <a:p>
            <a:pPr marL="285750" indent="-285750">
              <a:buFont typeface="Arial" panose="020B0604020202020204" pitchFamily="34" charset="0"/>
              <a:buChar char="•"/>
            </a:pPr>
            <a:r>
              <a:rPr lang="it-IT" sz="2200" dirty="0" err="1" smtClean="0"/>
              <a:t>Rearing</a:t>
            </a:r>
            <a:r>
              <a:rPr lang="it-IT" sz="2200" dirty="0" smtClean="0"/>
              <a:t> temperature </a:t>
            </a:r>
          </a:p>
          <a:p>
            <a:pPr marL="285750" indent="-285750">
              <a:buFont typeface="Arial" panose="020B0604020202020204" pitchFamily="34" charset="0"/>
              <a:buChar char="•"/>
            </a:pPr>
            <a:r>
              <a:rPr lang="it-IT" sz="2200" dirty="0" err="1" smtClean="0"/>
              <a:t>Rearing</a:t>
            </a:r>
            <a:r>
              <a:rPr lang="it-IT" sz="2200" dirty="0" smtClean="0"/>
              <a:t> </a:t>
            </a:r>
            <a:r>
              <a:rPr lang="it-IT" sz="2200" dirty="0" err="1" smtClean="0"/>
              <a:t>density</a:t>
            </a:r>
            <a:endParaRPr lang="it-IT" sz="2200" dirty="0" smtClean="0"/>
          </a:p>
          <a:p>
            <a:pPr marL="285750" indent="-285750">
              <a:buFont typeface="Arial" panose="020B0604020202020204" pitchFamily="34" charset="0"/>
              <a:buChar char="•"/>
            </a:pPr>
            <a:r>
              <a:rPr lang="it-IT" sz="2200" dirty="0" smtClean="0"/>
              <a:t>Market </a:t>
            </a:r>
            <a:r>
              <a:rPr lang="it-IT" sz="2200" dirty="0" err="1" smtClean="0"/>
              <a:t>demand</a:t>
            </a:r>
            <a:r>
              <a:rPr lang="it-IT" sz="2200" dirty="0" smtClean="0"/>
              <a:t> and </a:t>
            </a:r>
            <a:r>
              <a:rPr lang="it-IT" sz="2200" dirty="0" err="1" smtClean="0"/>
              <a:t>price</a:t>
            </a:r>
            <a:r>
              <a:rPr lang="it-IT" sz="2200" dirty="0" smtClean="0"/>
              <a:t> </a:t>
            </a:r>
          </a:p>
          <a:p>
            <a:pPr marL="285750" indent="-285750">
              <a:buFont typeface="Arial" panose="020B0604020202020204" pitchFamily="34" charset="0"/>
              <a:buChar char="•"/>
            </a:pPr>
            <a:r>
              <a:rPr lang="it-IT" sz="2200" dirty="0" err="1" smtClean="0"/>
              <a:t>Juveniles</a:t>
            </a:r>
            <a:r>
              <a:rPr lang="it-IT" sz="2200" dirty="0" smtClean="0"/>
              <a:t> </a:t>
            </a:r>
            <a:r>
              <a:rPr lang="it-IT" sz="2200" dirty="0" err="1" smtClean="0"/>
              <a:t>availability</a:t>
            </a:r>
            <a:endParaRPr lang="it-IT" sz="2200" dirty="0" smtClean="0"/>
          </a:p>
          <a:p>
            <a:pPr marL="285750" indent="-285750">
              <a:buFont typeface="Arial" panose="020B0604020202020204" pitchFamily="34" charset="0"/>
              <a:buChar char="•"/>
            </a:pPr>
            <a:r>
              <a:rPr lang="it-IT" sz="2200" dirty="0" err="1" smtClean="0"/>
              <a:t>Feed</a:t>
            </a:r>
            <a:r>
              <a:rPr lang="it-IT" sz="2200" dirty="0" smtClean="0"/>
              <a:t> </a:t>
            </a:r>
            <a:r>
              <a:rPr lang="it-IT" sz="2200" dirty="0" err="1"/>
              <a:t>p</a:t>
            </a:r>
            <a:r>
              <a:rPr lang="it-IT" sz="2200" dirty="0" err="1" smtClean="0"/>
              <a:t>rotein</a:t>
            </a:r>
            <a:r>
              <a:rPr lang="it-IT" sz="2200" dirty="0" smtClean="0"/>
              <a:t> </a:t>
            </a:r>
            <a:r>
              <a:rPr lang="it-IT" sz="2200" dirty="0" err="1" smtClean="0"/>
              <a:t>demand</a:t>
            </a:r>
            <a:endParaRPr lang="it-IT" sz="2200" dirty="0" smtClean="0"/>
          </a:p>
          <a:p>
            <a:pPr marL="285750" indent="-285750">
              <a:buFont typeface="Arial" panose="020B0604020202020204" pitchFamily="34" charset="0"/>
              <a:buChar char="•"/>
            </a:pPr>
            <a:endParaRPr lang="it-IT" sz="2200" dirty="0" smtClean="0"/>
          </a:p>
          <a:p>
            <a:pPr marL="285750" indent="-285750">
              <a:buFont typeface="Arial" panose="020B0604020202020204" pitchFamily="34" charset="0"/>
              <a:buChar char="•"/>
            </a:pPr>
            <a:endParaRPr lang="it-IT" sz="2200" dirty="0"/>
          </a:p>
        </p:txBody>
      </p:sp>
      <p:pic>
        <p:nvPicPr>
          <p:cNvPr id="12" name="Immagine 11"/>
          <p:cNvPicPr>
            <a:picLocks noChangeAspect="1"/>
          </p:cNvPicPr>
          <p:nvPr/>
        </p:nvPicPr>
        <p:blipFill>
          <a:blip r:embed="rId7"/>
          <a:stretch>
            <a:fillRect/>
          </a:stretch>
        </p:blipFill>
        <p:spPr>
          <a:xfrm>
            <a:off x="3242812" y="4648771"/>
            <a:ext cx="3056328" cy="1220935"/>
          </a:xfrm>
          <a:prstGeom prst="rect">
            <a:avLst/>
          </a:prstGeom>
        </p:spPr>
      </p:pic>
      <p:pic>
        <p:nvPicPr>
          <p:cNvPr id="13" name="Immagine 12"/>
          <p:cNvPicPr>
            <a:picLocks noChangeAspect="1"/>
          </p:cNvPicPr>
          <p:nvPr/>
        </p:nvPicPr>
        <p:blipFill>
          <a:blip r:embed="rId8"/>
          <a:stretch>
            <a:fillRect/>
          </a:stretch>
        </p:blipFill>
        <p:spPr>
          <a:xfrm>
            <a:off x="3212535" y="675841"/>
            <a:ext cx="3038103" cy="1577221"/>
          </a:xfrm>
          <a:prstGeom prst="rect">
            <a:avLst/>
          </a:prstGeom>
        </p:spPr>
      </p:pic>
    </p:spTree>
    <p:extLst>
      <p:ext uri="{BB962C8B-B14F-4D97-AF65-F5344CB8AC3E}">
        <p14:creationId xmlns:p14="http://schemas.microsoft.com/office/powerpoint/2010/main" val="1026493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04821"/>
            <a:ext cx="8229600" cy="1143000"/>
          </a:xfrm>
        </p:spPr>
        <p:txBody>
          <a:bodyPr/>
          <a:lstStyle/>
          <a:p>
            <a:r>
              <a:rPr lang="it-IT" dirty="0" err="1" smtClean="0"/>
              <a:t>Carnivorous</a:t>
            </a:r>
            <a:r>
              <a:rPr lang="it-IT" dirty="0" smtClean="0"/>
              <a:t>    </a:t>
            </a:r>
            <a:r>
              <a:rPr lang="it-IT" i="1" dirty="0" smtClean="0"/>
              <a:t>vs</a:t>
            </a:r>
            <a:r>
              <a:rPr lang="it-IT" dirty="0" smtClean="0"/>
              <a:t>   </a:t>
            </a:r>
            <a:r>
              <a:rPr lang="it-IT" dirty="0" err="1" smtClean="0"/>
              <a:t>Omnivorous</a:t>
            </a:r>
            <a:r>
              <a:rPr lang="it-IT" dirty="0" smtClean="0"/>
              <a:t> </a:t>
            </a:r>
            <a:endParaRPr lang="it-IT" dirty="0"/>
          </a:p>
        </p:txBody>
      </p:sp>
      <p:pic>
        <p:nvPicPr>
          <p:cNvPr id="4" name="Segnaposto contenuto 3"/>
          <p:cNvPicPr>
            <a:picLocks noGrp="1" noChangeAspect="1"/>
          </p:cNvPicPr>
          <p:nvPr>
            <p:ph idx="1"/>
          </p:nvPr>
        </p:nvPicPr>
        <p:blipFill>
          <a:blip r:embed="rId2"/>
          <a:stretch>
            <a:fillRect/>
          </a:stretch>
        </p:blipFill>
        <p:spPr>
          <a:xfrm>
            <a:off x="251520" y="2060848"/>
            <a:ext cx="4141612" cy="1654481"/>
          </a:xfrm>
          <a:prstGeom prst="rect">
            <a:avLst/>
          </a:prstGeom>
        </p:spPr>
      </p:pic>
      <p:pic>
        <p:nvPicPr>
          <p:cNvPr id="5" name="Immagine 4"/>
          <p:cNvPicPr>
            <a:picLocks noChangeAspect="1"/>
          </p:cNvPicPr>
          <p:nvPr/>
        </p:nvPicPr>
        <p:blipFill>
          <a:blip r:embed="rId3"/>
          <a:stretch>
            <a:fillRect/>
          </a:stretch>
        </p:blipFill>
        <p:spPr>
          <a:xfrm>
            <a:off x="5292080" y="1985040"/>
            <a:ext cx="3240360" cy="1730289"/>
          </a:xfrm>
          <a:prstGeom prst="rect">
            <a:avLst/>
          </a:prstGeom>
        </p:spPr>
      </p:pic>
      <p:sp>
        <p:nvSpPr>
          <p:cNvPr id="7" name="CasellaDiTesto 6"/>
          <p:cNvSpPr txBox="1"/>
          <p:nvPr/>
        </p:nvSpPr>
        <p:spPr>
          <a:xfrm>
            <a:off x="378110" y="4189768"/>
            <a:ext cx="3888432"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High </a:t>
            </a:r>
            <a:r>
              <a:rPr lang="it-IT" sz="2400" dirty="0" err="1" smtClean="0"/>
              <a:t>protein</a:t>
            </a:r>
            <a:r>
              <a:rPr lang="it-IT" sz="2400" dirty="0" smtClean="0"/>
              <a:t> </a:t>
            </a:r>
            <a:r>
              <a:rPr lang="it-IT" sz="2400" dirty="0" err="1" smtClean="0"/>
              <a:t>demand</a:t>
            </a:r>
            <a:endParaRPr lang="it-IT" sz="2400" dirty="0" smtClean="0"/>
          </a:p>
          <a:p>
            <a:pPr marL="285750" indent="-285750">
              <a:buFont typeface="Arial" panose="020B0604020202020204" pitchFamily="34" charset="0"/>
              <a:buChar char="•"/>
            </a:pPr>
            <a:r>
              <a:rPr lang="it-IT" sz="2400" dirty="0" smtClean="0"/>
              <a:t>Lower </a:t>
            </a:r>
            <a:r>
              <a:rPr lang="it-IT" sz="2400" dirty="0" err="1" smtClean="0"/>
              <a:t>sustainability</a:t>
            </a:r>
            <a:r>
              <a:rPr lang="it-IT" sz="2400" dirty="0" smtClean="0"/>
              <a:t> due to high </a:t>
            </a:r>
            <a:r>
              <a:rPr lang="it-IT" sz="2400" dirty="0" err="1" smtClean="0"/>
              <a:t>animal</a:t>
            </a:r>
            <a:r>
              <a:rPr lang="it-IT" sz="2400" dirty="0" smtClean="0"/>
              <a:t> </a:t>
            </a:r>
            <a:r>
              <a:rPr lang="it-IT" sz="2400" dirty="0" err="1" smtClean="0"/>
              <a:t>protein</a:t>
            </a:r>
            <a:r>
              <a:rPr lang="it-IT" sz="2400" dirty="0" smtClean="0"/>
              <a:t> </a:t>
            </a:r>
            <a:r>
              <a:rPr lang="it-IT" sz="2400" dirty="0" err="1" smtClean="0"/>
              <a:t>requirement</a:t>
            </a:r>
            <a:r>
              <a:rPr lang="it-IT" sz="2400" dirty="0" smtClean="0"/>
              <a:t> </a:t>
            </a:r>
          </a:p>
          <a:p>
            <a:pPr marL="285750" indent="-285750">
              <a:buFont typeface="Arial" panose="020B0604020202020204" pitchFamily="34" charset="0"/>
              <a:buChar char="•"/>
            </a:pPr>
            <a:r>
              <a:rPr lang="it-IT" sz="2400" dirty="0" smtClean="0"/>
              <a:t>High market </a:t>
            </a:r>
            <a:r>
              <a:rPr lang="it-IT" sz="2400" dirty="0" err="1" smtClean="0"/>
              <a:t>price</a:t>
            </a:r>
            <a:endParaRPr lang="it-IT" sz="2400" dirty="0"/>
          </a:p>
        </p:txBody>
      </p:sp>
      <p:sp>
        <p:nvSpPr>
          <p:cNvPr id="8" name="CasellaDiTesto 7"/>
          <p:cNvSpPr txBox="1"/>
          <p:nvPr/>
        </p:nvSpPr>
        <p:spPr>
          <a:xfrm>
            <a:off x="5255568" y="4189768"/>
            <a:ext cx="3888432"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err="1" smtClean="0"/>
              <a:t>Low</a:t>
            </a:r>
            <a:r>
              <a:rPr lang="it-IT" sz="2400" dirty="0" smtClean="0"/>
              <a:t> </a:t>
            </a:r>
            <a:r>
              <a:rPr lang="it-IT" sz="2400" dirty="0" err="1" smtClean="0"/>
              <a:t>protein</a:t>
            </a:r>
            <a:r>
              <a:rPr lang="it-IT" sz="2400" dirty="0" smtClean="0"/>
              <a:t> </a:t>
            </a:r>
            <a:r>
              <a:rPr lang="it-IT" sz="2400" dirty="0" err="1" smtClean="0"/>
              <a:t>demand</a:t>
            </a:r>
            <a:endParaRPr lang="it-IT" sz="2400" dirty="0" smtClean="0"/>
          </a:p>
          <a:p>
            <a:pPr marL="285750" indent="-285750">
              <a:buFont typeface="Arial" panose="020B0604020202020204" pitchFamily="34" charset="0"/>
              <a:buChar char="•"/>
            </a:pPr>
            <a:r>
              <a:rPr lang="it-IT" sz="2400" dirty="0" err="1" smtClean="0"/>
              <a:t>Higher</a:t>
            </a:r>
            <a:r>
              <a:rPr lang="it-IT" sz="2400" dirty="0" smtClean="0"/>
              <a:t> </a:t>
            </a:r>
            <a:r>
              <a:rPr lang="it-IT" sz="2400" dirty="0" err="1" smtClean="0"/>
              <a:t>sustainability</a:t>
            </a:r>
            <a:r>
              <a:rPr lang="it-IT" sz="2400" dirty="0" smtClean="0"/>
              <a:t> due to </a:t>
            </a:r>
            <a:r>
              <a:rPr lang="it-IT" sz="2400" dirty="0" err="1" smtClean="0"/>
              <a:t>low</a:t>
            </a:r>
            <a:r>
              <a:rPr lang="it-IT" sz="2400" dirty="0" smtClean="0"/>
              <a:t> </a:t>
            </a:r>
            <a:r>
              <a:rPr lang="it-IT" sz="2400" dirty="0" err="1" smtClean="0"/>
              <a:t>requirement</a:t>
            </a:r>
            <a:r>
              <a:rPr lang="it-IT" sz="2400" dirty="0" smtClean="0"/>
              <a:t> of </a:t>
            </a:r>
            <a:r>
              <a:rPr lang="it-IT" sz="2400" dirty="0" err="1" smtClean="0"/>
              <a:t>animal</a:t>
            </a:r>
            <a:r>
              <a:rPr lang="it-IT" sz="2400" dirty="0" smtClean="0"/>
              <a:t> </a:t>
            </a:r>
            <a:r>
              <a:rPr lang="it-IT" sz="2400" dirty="0" err="1" smtClean="0"/>
              <a:t>protein</a:t>
            </a:r>
            <a:endParaRPr lang="it-IT" sz="2400" dirty="0" smtClean="0"/>
          </a:p>
          <a:p>
            <a:pPr marL="285750" indent="-285750">
              <a:buFont typeface="Arial" panose="020B0604020202020204" pitchFamily="34" charset="0"/>
              <a:buChar char="•"/>
            </a:pPr>
            <a:r>
              <a:rPr lang="it-IT" sz="2400" dirty="0" err="1" smtClean="0"/>
              <a:t>Low</a:t>
            </a:r>
            <a:r>
              <a:rPr lang="it-IT" sz="2400" dirty="0" smtClean="0"/>
              <a:t> market </a:t>
            </a:r>
            <a:r>
              <a:rPr lang="it-IT" sz="2400" dirty="0" err="1" smtClean="0"/>
              <a:t>price</a:t>
            </a:r>
            <a:endParaRPr lang="it-IT" sz="2400" dirty="0"/>
          </a:p>
        </p:txBody>
      </p:sp>
    </p:spTree>
    <p:extLst>
      <p:ext uri="{BB962C8B-B14F-4D97-AF65-F5344CB8AC3E}">
        <p14:creationId xmlns:p14="http://schemas.microsoft.com/office/powerpoint/2010/main" val="4288660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763688" y="1052736"/>
            <a:ext cx="6264696" cy="3055610"/>
          </a:xfrm>
          <a:prstGeom prst="rect">
            <a:avLst/>
          </a:prstGeom>
        </p:spPr>
      </p:pic>
      <p:sp>
        <p:nvSpPr>
          <p:cNvPr id="3" name="Titolo 1"/>
          <p:cNvSpPr txBox="1">
            <a:spLocks/>
          </p:cNvSpPr>
          <p:nvPr/>
        </p:nvSpPr>
        <p:spPr>
          <a:xfrm>
            <a:off x="467544" y="12576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dirty="0" smtClean="0"/>
              <a:t>The </a:t>
            </a:r>
            <a:r>
              <a:rPr lang="it-IT" dirty="0" err="1" smtClean="0"/>
              <a:t>role</a:t>
            </a:r>
            <a:r>
              <a:rPr lang="it-IT" dirty="0" smtClean="0"/>
              <a:t> of </a:t>
            </a:r>
            <a:r>
              <a:rPr lang="it-IT" dirty="0" err="1" smtClean="0"/>
              <a:t>fish</a:t>
            </a:r>
            <a:r>
              <a:rPr lang="it-IT" dirty="0" smtClean="0"/>
              <a:t> </a:t>
            </a:r>
            <a:r>
              <a:rPr lang="it-IT" dirty="0" err="1" smtClean="0"/>
              <a:t>feed</a:t>
            </a:r>
            <a:r>
              <a:rPr lang="it-IT" dirty="0" smtClean="0"/>
              <a:t> in </a:t>
            </a:r>
            <a:r>
              <a:rPr lang="it-IT" dirty="0" err="1" smtClean="0"/>
              <a:t>aquaponics</a:t>
            </a:r>
            <a:endParaRPr lang="it-IT" dirty="0"/>
          </a:p>
        </p:txBody>
      </p:sp>
      <p:sp>
        <p:nvSpPr>
          <p:cNvPr id="4" name="Rettangolo 3"/>
          <p:cNvSpPr/>
          <p:nvPr/>
        </p:nvSpPr>
        <p:spPr>
          <a:xfrm>
            <a:off x="172108" y="4504912"/>
            <a:ext cx="8820472" cy="1631216"/>
          </a:xfrm>
          <a:prstGeom prst="rect">
            <a:avLst/>
          </a:prstGeom>
        </p:spPr>
        <p:txBody>
          <a:bodyPr wrap="square">
            <a:spAutoFit/>
          </a:bodyPr>
          <a:lstStyle/>
          <a:p>
            <a:pPr algn="just"/>
            <a:r>
              <a:rPr lang="en-US" sz="2000" dirty="0"/>
              <a:t>Tailoring </a:t>
            </a:r>
            <a:r>
              <a:rPr lang="en-US" sz="2000" dirty="0" err="1"/>
              <a:t>aquafeeds</a:t>
            </a:r>
            <a:r>
              <a:rPr lang="en-US" sz="2000" dirty="0"/>
              <a:t> which are specific to </a:t>
            </a:r>
            <a:r>
              <a:rPr lang="en-US" sz="2000" dirty="0" err="1"/>
              <a:t>aquaponic</a:t>
            </a:r>
            <a:r>
              <a:rPr lang="en-US" sz="2000" dirty="0"/>
              <a:t> systems is more </a:t>
            </a:r>
            <a:r>
              <a:rPr lang="en-US" sz="2000" dirty="0" smtClean="0"/>
              <a:t>challenging than </a:t>
            </a:r>
            <a:r>
              <a:rPr lang="en-US" sz="2000" dirty="0"/>
              <a:t>conventional aquaculture feed development, as the nature of </a:t>
            </a:r>
            <a:r>
              <a:rPr lang="en-US" sz="2000" dirty="0" err="1"/>
              <a:t>aquaponic</a:t>
            </a:r>
            <a:r>
              <a:rPr lang="en-US" sz="2000" dirty="0"/>
              <a:t> </a:t>
            </a:r>
            <a:r>
              <a:rPr lang="en-US" sz="2000" dirty="0" smtClean="0"/>
              <a:t>systems requires </a:t>
            </a:r>
            <a:r>
              <a:rPr lang="en-US" sz="2000" dirty="0"/>
              <a:t>that the </a:t>
            </a:r>
            <a:r>
              <a:rPr lang="en-US" sz="2000" dirty="0" err="1"/>
              <a:t>aquafeeds</a:t>
            </a:r>
            <a:r>
              <a:rPr lang="en-US" sz="2000" dirty="0"/>
              <a:t> not only supply nutrition to the cultured animals but </a:t>
            </a:r>
            <a:r>
              <a:rPr lang="en-US" sz="2000" dirty="0" smtClean="0"/>
              <a:t>also to </a:t>
            </a:r>
            <a:r>
              <a:rPr lang="en-US" sz="2000" dirty="0"/>
              <a:t>the cultured plants and the microbial communities inhabiting the system</a:t>
            </a:r>
            <a:endParaRPr lang="it-IT" sz="2000" dirty="0"/>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908477"/>
            <a:ext cx="1671439" cy="1598768"/>
          </a:xfrm>
          <a:prstGeom prst="rect">
            <a:avLst/>
          </a:prstGeom>
        </p:spPr>
      </p:pic>
    </p:spTree>
    <p:extLst>
      <p:ext uri="{BB962C8B-B14F-4D97-AF65-F5344CB8AC3E}">
        <p14:creationId xmlns:p14="http://schemas.microsoft.com/office/powerpoint/2010/main" val="1643989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CAA90E4F92EE449AEE11B73C315DE9" ma:contentTypeVersion="8" ma:contentTypeDescription="Create a new document." ma:contentTypeScope="" ma:versionID="ca4bb13c33b43ed41a3aea5bd266fcda">
  <xsd:schema xmlns:xsd="http://www.w3.org/2001/XMLSchema" xmlns:xs="http://www.w3.org/2001/XMLSchema" xmlns:p="http://schemas.microsoft.com/office/2006/metadata/properties" xmlns:ns3="cfa808ea-6135-4681-ad15-14fb03d1ea8c" targetNamespace="http://schemas.microsoft.com/office/2006/metadata/properties" ma:root="true" ma:fieldsID="a8e505b8a819d9e9c114bd65bf9a8cf7" ns3:_="">
    <xsd:import namespace="cfa808ea-6135-4681-ad15-14fb03d1ea8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808ea-6135-4681-ad15-14fb03d1e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E9EA85-B147-4284-8861-956BBBF35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a808ea-6135-4681-ad15-14fb03d1e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66CDBC-A90F-4212-BE80-BAEE23B349ED}">
  <ds:schemaRefs>
    <ds:schemaRef ds:uri="http://schemas.microsoft.com/sharepoint/v3/contenttype/forms"/>
  </ds:schemaRefs>
</ds:datastoreItem>
</file>

<file path=customXml/itemProps3.xml><?xml version="1.0" encoding="utf-8"?>
<ds:datastoreItem xmlns:ds="http://schemas.openxmlformats.org/officeDocument/2006/customXml" ds:itemID="{A1F189DC-5688-43CA-BA2D-45CD8C9A911C}">
  <ds:schemaRef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 ds:uri="cfa808ea-6135-4681-ad15-14fb03d1ea8c"/>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3048</TotalTime>
  <Words>548</Words>
  <Application>Microsoft Office PowerPoint</Application>
  <PresentationFormat>Presentazione su schermo (4:3)</PresentationFormat>
  <Paragraphs>66</Paragraphs>
  <Slides>16</Slides>
  <Notes>6</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16</vt:i4>
      </vt:variant>
    </vt:vector>
  </HeadingPairs>
  <TitlesOfParts>
    <vt:vector size="24" baseType="lpstr">
      <vt:lpstr>AdvOTfe809cc4</vt:lpstr>
      <vt:lpstr>Arial</vt:lpstr>
      <vt:lpstr>Calibri</vt:lpstr>
      <vt:lpstr>Century Gothic</vt:lpstr>
      <vt:lpstr>Wingdings</vt:lpstr>
      <vt:lpstr>COPERTINA</vt:lpstr>
      <vt:lpstr>DIAPOSITIVE</vt:lpstr>
      <vt:lpstr>CHIUSURA</vt:lpstr>
      <vt:lpstr>Presentazione standard di PowerPoint</vt:lpstr>
      <vt:lpstr>World population</vt:lpstr>
      <vt:lpstr>Presentazione standard di PowerPoint</vt:lpstr>
      <vt:lpstr>Presentazione standard di PowerPoint</vt:lpstr>
      <vt:lpstr>Presentazione standard di PowerPoint</vt:lpstr>
      <vt:lpstr>Presentazione standard di PowerPoint</vt:lpstr>
      <vt:lpstr>Popular fish species in Aquaponics</vt:lpstr>
      <vt:lpstr>Carnivorous    vs   Omnivorous </vt:lpstr>
      <vt:lpstr>Presentazione standard di PowerPoint</vt:lpstr>
      <vt:lpstr>Feed for Aquaponics</vt:lpstr>
      <vt:lpstr>Toward sustainable feed formulations</vt:lpstr>
      <vt:lpstr>Presentazione standard di PowerPoint</vt:lpstr>
      <vt:lpstr>Haloponics</vt:lpstr>
      <vt:lpstr>Biofloc Technology (BFT) Applied for Aquaponics</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Luca Parma</cp:lastModifiedBy>
  <cp:revision>111</cp:revision>
  <dcterms:created xsi:type="dcterms:W3CDTF">2017-11-13T10:11:35Z</dcterms:created>
  <dcterms:modified xsi:type="dcterms:W3CDTF">2019-12-11T14:51:44Z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0x01010098CAA90E4F92EE449AEE11B73C315DE9</vt:lpwstr>
  </property>
</Properties>
</file>